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8" r:id="rId4"/>
    <p:sldId id="260" r:id="rId5"/>
    <p:sldId id="261" r:id="rId6"/>
    <p:sldId id="262" r:id="rId7"/>
    <p:sldId id="263" r:id="rId8"/>
    <p:sldId id="264" r:id="rId9"/>
    <p:sldId id="266" r:id="rId10"/>
    <p:sldId id="265" r:id="rId11"/>
    <p:sldId id="268" r:id="rId12"/>
    <p:sldId id="271" r:id="rId13"/>
    <p:sldId id="269" r:id="rId14"/>
    <p:sldId id="270" r:id="rId15"/>
    <p:sldId id="272" r:id="rId16"/>
    <p:sldId id="273" r:id="rId17"/>
    <p:sldId id="275" r:id="rId18"/>
    <p:sldId id="277" r:id="rId19"/>
    <p:sldId id="278" r:id="rId20"/>
    <p:sldId id="279" r:id="rId21"/>
    <p:sldId id="280" r:id="rId22"/>
    <p:sldId id="281" r:id="rId23"/>
    <p:sldId id="282" r:id="rId24"/>
    <p:sldId id="283" r:id="rId25"/>
    <p:sldId id="284" r:id="rId26"/>
    <p:sldId id="285" r:id="rId27"/>
    <p:sldId id="257"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0" autoAdjust="0"/>
  </p:normalViewPr>
  <p:slideViewPr>
    <p:cSldViewPr>
      <p:cViewPr varScale="1">
        <p:scale>
          <a:sx n="64" d="100"/>
          <a:sy n="64" d="100"/>
        </p:scale>
        <p:origin x="-13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43063-630A-48F3-89F0-D36B2903230D}" type="datetimeFigureOut">
              <a:rPr lang="en-US" smtClean="0"/>
              <a:pPr/>
              <a:t>5/6/2012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35C3D-FF45-4346-AA71-F506EE4797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“Mission” developed from a humble start in a newspaper article where a salesman of the new Gustav Stickley Craftsman furniture line was traveling around selling orders for the items drawn in his little catalog. The salesman told a newspaper reporter that there was a table similar to “that one,” pointing to the drawing in his catalog, “in a Spanish Mission in Southern California.” The newspaper printed the term “Mission” in connection with the story’s headline and sidebar, and the name stuck across the country and “Mission” was born. So, in summary, Mission is Craftsman, and vice versa in today’s language.</a:t>
            </a:r>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17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35C3D-FF45-4346-AA71-F506EE479716}"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6818-5DFE-49A8-BE1A-C79BCE114519}" type="datetimeFigureOut">
              <a:rPr lang="en-US" smtClean="0"/>
              <a:pPr/>
              <a:t>5/6/2012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7FC55-1767-46DA-AF27-B462B9DDE0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3000" r="-3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36818-5DFE-49A8-BE1A-C79BCE114519}" type="datetimeFigureOut">
              <a:rPr lang="en-US" smtClean="0"/>
              <a:pPr/>
              <a:t>5/6/2012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7FC55-1767-46DA-AF27-B462B9DDE0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esignergirlee.files.wordpress.com/2011/03/european-baroque-interior-of-palazzo-dario-venice-italy.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oldplank.com/images/products/hires/10be1050.jpg"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upload.wikimedia.org/wikipedia/commons/9/99/Frank_Lloyd_Wright_LC-USZ62-36384.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8" Type="http://schemas.openxmlformats.org/officeDocument/2006/relationships/hyperlink" Target="http://www.shakerstyle.com/img/fanback/fanback-side.jpg" TargetMode="External"/><Relationship Id="rId13" Type="http://schemas.openxmlformats.org/officeDocument/2006/relationships/hyperlink" Target="http://designergirlee.files.wordpress.com/2011/03/european-baroque-interior-of-palazzo-dario-venice-italy.jpg" TargetMode="External"/><Relationship Id="rId18" Type="http://schemas.openxmlformats.org/officeDocument/2006/relationships/hyperlink" Target="http://www.thechairset.com/media/image/Set_8_balloon-1.jpg" TargetMode="External"/><Relationship Id="rId3" Type="http://schemas.openxmlformats.org/officeDocument/2006/relationships/hyperlink" Target="http://www.pacifier.com/~wsmike/images/ball_and_claw_sidetable_thumbnail.jpg" TargetMode="External"/><Relationship Id="rId21" Type="http://schemas.openxmlformats.org/officeDocument/2006/relationships/hyperlink" Target="http://lh6.ggpht.com/_eImeuDtObGE/S-jXGk0fxgI/AAAAAAAAKCY/FBVgmm10qeg/s288/056-1200.jpg" TargetMode="External"/><Relationship Id="rId7" Type="http://schemas.openxmlformats.org/officeDocument/2006/relationships/hyperlink" Target="http://www.cowanauctions.com/itemImages/82267.jpg" TargetMode="External"/><Relationship Id="rId12" Type="http://schemas.openxmlformats.org/officeDocument/2006/relationships/hyperlink" Target="http://luxury-idea.com/home-lux/wp-content/uploads/2011/07/dedalochair.jpg" TargetMode="External"/><Relationship Id="rId17" Type="http://schemas.openxmlformats.org/officeDocument/2006/relationships/hyperlink" Target="http://www.antiques.com/vendor_item_images/ori_281_1399383336_1067121_5.jpg" TargetMode="External"/><Relationship Id="rId2" Type="http://schemas.openxmlformats.org/officeDocument/2006/relationships/hyperlink" Target="http://photos.gallenbergstudio.com/GalleryFilmstrip.aspx?gallery=1781685" TargetMode="External"/><Relationship Id="rId16" Type="http://schemas.openxmlformats.org/officeDocument/2006/relationships/hyperlink" Target="http://www.artnouveaufurniture.com/images/Bovy.jpg" TargetMode="External"/><Relationship Id="rId20" Type="http://schemas.openxmlformats.org/officeDocument/2006/relationships/hyperlink" Target="http://southwestspiritantiques.com/images/IG460-4.jpg" TargetMode="External"/><Relationship Id="rId1" Type="http://schemas.openxmlformats.org/officeDocument/2006/relationships/slideLayout" Target="../slideLayouts/slideLayout2.xml"/><Relationship Id="rId6" Type="http://schemas.openxmlformats.org/officeDocument/2006/relationships/hyperlink" Target="http://www.buffaloah.com/f/fstyles/fed/tc.jpg" TargetMode="External"/><Relationship Id="rId11" Type="http://schemas.openxmlformats.org/officeDocument/2006/relationships/hyperlink" Target="http://www.jamesdewandsons.com/images/chairs/1027-windsor-chair-front.jpg" TargetMode="External"/><Relationship Id="rId5" Type="http://schemas.openxmlformats.org/officeDocument/2006/relationships/hyperlink" Target="http://sutkus.com/images/federal_hall_table.jpg" TargetMode="External"/><Relationship Id="rId15" Type="http://schemas.openxmlformats.org/officeDocument/2006/relationships/hyperlink" Target="http://www.artnouveaufurniture.com/images/MajorelleCabt.jpg" TargetMode="External"/><Relationship Id="rId10" Type="http://schemas.openxmlformats.org/officeDocument/2006/relationships/hyperlink" Target="http://www.pachairmaker.com/images/home_chair.jpg" TargetMode="External"/><Relationship Id="rId19" Type="http://schemas.openxmlformats.org/officeDocument/2006/relationships/hyperlink" Target="http://www.stickley.com/OurProducts_Details.cfm?id=1453&amp;Collection=Mission&amp;view=all&amp;view=complex&amp;finish" TargetMode="External"/><Relationship Id="rId4" Type="http://schemas.openxmlformats.org/officeDocument/2006/relationships/hyperlink" Target="http://www.theballandclaw.com/tea_table_goddard_foot.jpg" TargetMode="External"/><Relationship Id="rId9" Type="http://schemas.openxmlformats.org/officeDocument/2006/relationships/hyperlink" Target="http://0.tqn.com/d/create/1/G/_/j/1/-/hepplewhite-chair.jpg" TargetMode="External"/><Relationship Id="rId14" Type="http://schemas.openxmlformats.org/officeDocument/2006/relationships/hyperlink" Target="http://www.jbdesign.it/idesignpro/images/ArtNoveau/art.nouveau.desk.frt.jp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upload.wikimedia.org/wikipedia/commons/thumb/9/99/Frank_Lloyd_Wright_LC-USZ62-36384.jpg/220px-Frank_Lloyd_Wright_LC-USZ62-36384.jpg" TargetMode="External"/><Relationship Id="rId13" Type="http://schemas.openxmlformats.org/officeDocument/2006/relationships/hyperlink" Target="http://farm4.static.flickr.com/3219/2748567948_a058df38a0.jpg" TargetMode="External"/><Relationship Id="rId3" Type="http://schemas.openxmlformats.org/officeDocument/2006/relationships/hyperlink" Target="http://ad009cdnb.archdaily.net/wp-content/uploads/2010/11/1290623587-vertikoff-2050629-03.jpg" TargetMode="External"/><Relationship Id="rId7" Type="http://schemas.openxmlformats.org/officeDocument/2006/relationships/hyperlink" Target="http://www.metmuseum.org/toah/works-of-art/1972.60.8a,b" TargetMode="External"/><Relationship Id="rId12" Type="http://schemas.openxmlformats.org/officeDocument/2006/relationships/hyperlink" Target="http://upload.wikimedia.org/wikipedia/commons/thumb/2/2c/Conoid_Chair_by_George_Nakashima,_1988.jpg/220px-Conoid_Chair_by_George_Nakashima,_1988.jpg" TargetMode="External"/><Relationship Id="rId2" Type="http://schemas.openxmlformats.org/officeDocument/2006/relationships/hyperlink" Target="http://www.stickleymuseum.org/craftsman-farms/gustav-stickley.html" TargetMode="External"/><Relationship Id="rId1" Type="http://schemas.openxmlformats.org/officeDocument/2006/relationships/slideLayout" Target="../slideLayouts/slideLayout2.xml"/><Relationship Id="rId6" Type="http://schemas.openxmlformats.org/officeDocument/2006/relationships/hyperlink" Target="http://images.homeportfolio.com/1717/280215/400.jpg" TargetMode="External"/><Relationship Id="rId11" Type="http://schemas.openxmlformats.org/officeDocument/2006/relationships/hyperlink" Target="http://1.bp.blogspot.com/-w7cgMweaS9k/T3IFDO4jw8I/AAAAAAAAFdw/qs28g3aJPm8/s1600/m-bench-brcdesignscom.jpg" TargetMode="External"/><Relationship Id="rId5" Type="http://schemas.openxmlformats.org/officeDocument/2006/relationships/hyperlink" Target="http://www.restorations.net/mainstyl.htm" TargetMode="External"/><Relationship Id="rId10" Type="http://schemas.openxmlformats.org/officeDocument/2006/relationships/hyperlink" Target="http://www.sam-maloof.com/legacy.htm" TargetMode="External"/><Relationship Id="rId4" Type="http://schemas.openxmlformats.org/officeDocument/2006/relationships/hyperlink" Target="http://www.gallenbergstudio.com/" TargetMode="External"/><Relationship Id="rId9" Type="http://schemas.openxmlformats.org/officeDocument/2006/relationships/hyperlink" Target="http://www.horizon-custom-homes.com/Mission_Furniture.html" TargetMode="External"/><Relationship Id="rId14" Type="http://schemas.openxmlformats.org/officeDocument/2006/relationships/hyperlink" Target="http://farm1.staticflickr.com/27/52793227_3a4308e2cc.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610600" cy="1470025"/>
          </a:xfrm>
        </p:spPr>
        <p:txBody>
          <a:bodyPr>
            <a:normAutofit fontScale="90000"/>
            <a:scene3d>
              <a:camera prst="orthographicFront"/>
              <a:lightRig rig="threePt" dir="t"/>
            </a:scene3d>
            <a:sp3d extrusionH="57150">
              <a:bevelT w="38100" h="38100"/>
            </a:sp3d>
          </a:bodyPr>
          <a:lstStyle/>
          <a:p>
            <a:r>
              <a:rPr lang="en-US" b="1" dirty="0" smtClean="0">
                <a:solidFill>
                  <a:schemeClr val="tx2">
                    <a:lumMod val="75000"/>
                  </a:schemeClr>
                </a:solidFill>
              </a:rPr>
              <a:t>A Sampling of Furniture Periods/Styles That Influence Furniture Design</a:t>
            </a:r>
            <a:endParaRPr lang="en-US" b="1" dirty="0">
              <a:solidFill>
                <a:schemeClr val="tx2">
                  <a:lumMod val="75000"/>
                </a:schemeClr>
              </a:solidFill>
            </a:endParaRPr>
          </a:p>
        </p:txBody>
      </p:sp>
      <p:sp>
        <p:nvSpPr>
          <p:cNvPr id="3" name="Subtitle 2"/>
          <p:cNvSpPr>
            <a:spLocks noGrp="1"/>
          </p:cNvSpPr>
          <p:nvPr>
            <p:ph type="subTitle" idx="1"/>
          </p:nvPr>
        </p:nvSpPr>
        <p:spPr>
          <a:xfrm>
            <a:off x="838200" y="5562600"/>
            <a:ext cx="7315200" cy="1143000"/>
          </a:xfrm>
        </p:spPr>
        <p:txBody>
          <a:bodyPr>
            <a:scene3d>
              <a:camera prst="orthographicFront"/>
              <a:lightRig rig="threePt" dir="t"/>
            </a:scene3d>
            <a:sp3d extrusionH="57150">
              <a:bevelT w="38100" h="38100"/>
            </a:sp3d>
          </a:bodyPr>
          <a:lstStyle/>
          <a:p>
            <a:r>
              <a:rPr lang="en-US" b="1" dirty="0" smtClean="0">
                <a:solidFill>
                  <a:schemeClr val="bg2">
                    <a:lumMod val="50000"/>
                  </a:schemeClr>
                </a:solidFill>
              </a:rPr>
              <a:t>Fundamentals of Furniture Manufacturing</a:t>
            </a:r>
          </a:p>
          <a:p>
            <a:r>
              <a:rPr lang="en-US" sz="2400" b="1" dirty="0" smtClean="0">
                <a:solidFill>
                  <a:schemeClr val="bg2">
                    <a:lumMod val="50000"/>
                  </a:schemeClr>
                </a:solidFill>
              </a:rPr>
              <a:t>Travis Allen &amp; Tom Gallenberg</a:t>
            </a:r>
            <a:endParaRPr lang="en-US" sz="2400" b="1" dirty="0">
              <a:solidFill>
                <a:schemeClr val="bg2">
                  <a:lumMod val="50000"/>
                </a:schemeClr>
              </a:solidFill>
            </a:endParaRPr>
          </a:p>
        </p:txBody>
      </p:sp>
      <p:pic>
        <p:nvPicPr>
          <p:cNvPr id="1026" name="Picture 4" descr="Northcentral-Technical-College-BB2240DD"/>
          <p:cNvPicPr>
            <a:picLocks noChangeAspect="1" noChangeArrowheads="1"/>
          </p:cNvPicPr>
          <p:nvPr/>
        </p:nvPicPr>
        <p:blipFill>
          <a:blip r:embed="rId2" cstate="print"/>
          <a:srcRect l="24319" t="39572" r="24319" b="39297"/>
          <a:stretch>
            <a:fillRect/>
          </a:stretch>
        </p:blipFill>
        <p:spPr bwMode="auto">
          <a:xfrm>
            <a:off x="7159625" y="6280150"/>
            <a:ext cx="1984375" cy="577850"/>
          </a:xfrm>
          <a:prstGeom prst="rect">
            <a:avLst/>
          </a:prstGeom>
          <a:noFill/>
          <a:ln w="12700">
            <a:solidFill>
              <a:schemeClr val="tx1"/>
            </a:solidFill>
            <a:miter lim="800000"/>
            <a:headEnd/>
            <a:tailEnd/>
          </a:ln>
        </p:spPr>
      </p:pic>
      <p:pic>
        <p:nvPicPr>
          <p:cNvPr id="1030" name="Picture 6" descr="http://www.craftsmanhome.com/_img/furniture/caledonia/L-JG-stickley-trestle.jpg"/>
          <p:cNvPicPr>
            <a:picLocks noChangeAspect="1" noChangeArrowheads="1"/>
          </p:cNvPicPr>
          <p:nvPr/>
        </p:nvPicPr>
        <p:blipFill>
          <a:blip r:embed="rId3" cstate="print"/>
          <a:srcRect/>
          <a:stretch>
            <a:fillRect/>
          </a:stretch>
        </p:blipFill>
        <p:spPr bwMode="auto">
          <a:xfrm>
            <a:off x="5638800" y="2041951"/>
            <a:ext cx="2746512" cy="3368249"/>
          </a:xfrm>
          <a:prstGeom prst="rect">
            <a:avLst/>
          </a:prstGeom>
          <a:noFill/>
          <a:ln>
            <a:solidFill>
              <a:schemeClr val="tx1"/>
            </a:solidFill>
          </a:ln>
        </p:spPr>
      </p:pic>
      <p:pic>
        <p:nvPicPr>
          <p:cNvPr id="1032" name="Picture 8" descr="https://cache.nebula.phx3.secureserver.net/obj/QjYzRjc2RTJGNTZGNEIxNEE5MkI6NTYwOGY4ZWYwMWMwZDNmZWU3Y2UwMDYzNWI5YjY3NWE=?u=3ee0864d-5886-4b92-a8fa-26b39bccb2f2"/>
          <p:cNvPicPr>
            <a:picLocks noChangeAspect="1" noChangeArrowheads="1"/>
          </p:cNvPicPr>
          <p:nvPr/>
        </p:nvPicPr>
        <p:blipFill>
          <a:blip r:embed="rId4" cstate="print"/>
          <a:srcRect/>
          <a:stretch>
            <a:fillRect/>
          </a:stretch>
        </p:blipFill>
        <p:spPr bwMode="auto">
          <a:xfrm>
            <a:off x="304800" y="2362200"/>
            <a:ext cx="4752975" cy="26003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Baroque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Originated in Italy and was representative of the Roman Catholic Church, 17</a:t>
            </a:r>
            <a:r>
              <a:rPr lang="en-US" sz="2800" b="1" baseline="30000" dirty="0" smtClean="0">
                <a:solidFill>
                  <a:schemeClr val="bg2">
                    <a:lumMod val="25000"/>
                  </a:schemeClr>
                </a:solidFill>
              </a:rPr>
              <a:t>th</a:t>
            </a:r>
            <a:r>
              <a:rPr lang="en-US" sz="2800" b="1" dirty="0" smtClean="0">
                <a:solidFill>
                  <a:schemeClr val="bg2">
                    <a:lumMod val="25000"/>
                  </a:schemeClr>
                </a:solidFill>
              </a:rPr>
              <a:t> &amp; early 18</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marL="342900" lvl="1" indent="-342900">
              <a:buFont typeface="Arial" pitchFamily="34" charset="0"/>
              <a:buChar char="•"/>
            </a:pPr>
            <a:r>
              <a:rPr lang="en-US" b="1" dirty="0" smtClean="0">
                <a:solidFill>
                  <a:schemeClr val="bg2">
                    <a:lumMod val="25000"/>
                  </a:schemeClr>
                </a:solidFill>
              </a:rPr>
              <a:t>Features include: twisted columns, broken pediments, heavy mouldings, details are related to the entire piece</a:t>
            </a:r>
          </a:p>
          <a:p>
            <a:pPr lvl="2">
              <a:buNone/>
            </a:pPr>
            <a:r>
              <a:rPr lang="en-US" sz="2000" b="1" dirty="0" smtClean="0">
                <a:solidFill>
                  <a:schemeClr val="bg2">
                    <a:lumMod val="25000"/>
                  </a:schemeClr>
                </a:solidFill>
              </a:rPr>
              <a:t> </a:t>
            </a:r>
          </a:p>
          <a:p>
            <a:pPr lvl="1"/>
            <a:endParaRPr lang="en-US" sz="1600" b="1" dirty="0" smtClean="0">
              <a:solidFill>
                <a:schemeClr val="bg2">
                  <a:lumMod val="25000"/>
                </a:schemeClr>
              </a:solidFill>
            </a:endParaRPr>
          </a:p>
        </p:txBody>
      </p:sp>
      <p:pic>
        <p:nvPicPr>
          <p:cNvPr id="1032" name="Picture 8" descr="http://www.furniture-cn.com/userfiles/image/Chair%20Italian%20Baroque.jpg"/>
          <p:cNvPicPr>
            <a:picLocks noChangeAspect="1" noChangeArrowheads="1"/>
          </p:cNvPicPr>
          <p:nvPr/>
        </p:nvPicPr>
        <p:blipFill>
          <a:blip r:embed="rId2" cstate="print"/>
          <a:srcRect/>
          <a:stretch>
            <a:fillRect/>
          </a:stretch>
        </p:blipFill>
        <p:spPr bwMode="auto">
          <a:xfrm>
            <a:off x="5410200" y="3468894"/>
            <a:ext cx="2647950" cy="3312906"/>
          </a:xfrm>
          <a:prstGeom prst="rect">
            <a:avLst/>
          </a:prstGeom>
          <a:noFill/>
          <a:ln>
            <a:solidFill>
              <a:schemeClr val="tx1"/>
            </a:solidFill>
          </a:ln>
        </p:spPr>
      </p:pic>
      <p:pic>
        <p:nvPicPr>
          <p:cNvPr id="1036" name="Picture 12" descr="http://designergirlee.files.wordpress.com/2011/03/european-baroque-cabinet.gif"/>
          <p:cNvPicPr>
            <a:picLocks noChangeAspect="1" noChangeArrowheads="1"/>
          </p:cNvPicPr>
          <p:nvPr/>
        </p:nvPicPr>
        <p:blipFill>
          <a:blip r:embed="rId3" cstate="print"/>
          <a:srcRect/>
          <a:stretch>
            <a:fillRect/>
          </a:stretch>
        </p:blipFill>
        <p:spPr bwMode="auto">
          <a:xfrm>
            <a:off x="638175" y="3733800"/>
            <a:ext cx="3248025" cy="313112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Baroque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lvl="2">
              <a:buNone/>
            </a:pPr>
            <a:r>
              <a:rPr lang="en-US" sz="2000" b="1" dirty="0" smtClean="0">
                <a:solidFill>
                  <a:schemeClr val="bg2">
                    <a:lumMod val="25000"/>
                  </a:schemeClr>
                </a:solidFill>
              </a:rPr>
              <a:t> </a:t>
            </a:r>
          </a:p>
          <a:p>
            <a:pPr lvl="1"/>
            <a:endParaRPr lang="en-US" sz="1600" b="1" dirty="0" smtClean="0">
              <a:solidFill>
                <a:schemeClr val="bg2">
                  <a:lumMod val="25000"/>
                </a:schemeClr>
              </a:solidFill>
            </a:endParaRPr>
          </a:p>
        </p:txBody>
      </p:sp>
      <p:pic>
        <p:nvPicPr>
          <p:cNvPr id="1034" name="Picture 10" descr="http://luxury-idea.com/home-lux/wp-content/uploads/2011/07/dedalochair.jpg"/>
          <p:cNvPicPr>
            <a:picLocks noChangeAspect="1" noChangeArrowheads="1"/>
          </p:cNvPicPr>
          <p:nvPr/>
        </p:nvPicPr>
        <p:blipFill>
          <a:blip r:embed="rId2" cstate="print"/>
          <a:srcRect l="11823" t="12438" r="8448" b="8789"/>
          <a:stretch>
            <a:fillRect/>
          </a:stretch>
        </p:blipFill>
        <p:spPr bwMode="auto">
          <a:xfrm>
            <a:off x="685800" y="1587137"/>
            <a:ext cx="2819400" cy="3061063"/>
          </a:xfrm>
          <a:prstGeom prst="rect">
            <a:avLst/>
          </a:prstGeom>
          <a:noFill/>
          <a:ln>
            <a:solidFill>
              <a:schemeClr val="tx1"/>
            </a:solidFill>
          </a:ln>
        </p:spPr>
      </p:pic>
      <p:pic>
        <p:nvPicPr>
          <p:cNvPr id="24578" name="Picture 2" descr="http://designergirlee.files.wordpress.com/2011/03/european-baroque-interior-of-palazzo-dario-venice-italy.jpg?w=640">
            <a:hlinkClick r:id="rId3"/>
          </p:cNvPr>
          <p:cNvPicPr>
            <a:picLocks noChangeAspect="1" noChangeArrowheads="1"/>
          </p:cNvPicPr>
          <p:nvPr/>
        </p:nvPicPr>
        <p:blipFill>
          <a:blip r:embed="rId4" cstate="print"/>
          <a:srcRect/>
          <a:stretch>
            <a:fillRect/>
          </a:stretch>
        </p:blipFill>
        <p:spPr bwMode="auto">
          <a:xfrm>
            <a:off x="4572000" y="1981200"/>
            <a:ext cx="3733800" cy="4704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Victorian </a:t>
            </a:r>
            <a:endParaRPr lang="en-US" dirty="0"/>
          </a:p>
        </p:txBody>
      </p:sp>
      <p:sp>
        <p:nvSpPr>
          <p:cNvPr id="3" name="Content Placeholder 2"/>
          <p:cNvSpPr>
            <a:spLocks noGrp="1"/>
          </p:cNvSpPr>
          <p:nvPr>
            <p:ph idx="1"/>
          </p:nvPr>
        </p:nvSpPr>
        <p:spPr>
          <a:xfrm>
            <a:off x="457200" y="1371600"/>
            <a:ext cx="8382000" cy="5257800"/>
          </a:xfrm>
        </p:spPr>
        <p:txBody>
          <a:bodyPr>
            <a:normAutofit/>
          </a:bodyPr>
          <a:lstStyle/>
          <a:p>
            <a:r>
              <a:rPr lang="en-US" sz="2800" b="1" dirty="0" smtClean="0">
                <a:solidFill>
                  <a:schemeClr val="bg2">
                    <a:lumMod val="25000"/>
                  </a:schemeClr>
                </a:solidFill>
              </a:rPr>
              <a:t>Victorian period fell between 1837 to 1901</a:t>
            </a:r>
          </a:p>
          <a:p>
            <a:pPr lvl="1"/>
            <a:r>
              <a:rPr lang="en-US" sz="2400" b="1" dirty="0" smtClean="0">
                <a:solidFill>
                  <a:schemeClr val="bg2">
                    <a:lumMod val="25000"/>
                  </a:schemeClr>
                </a:solidFill>
              </a:rPr>
              <a:t>Sparked by the industrial revolution and the mass production of furniture</a:t>
            </a:r>
          </a:p>
          <a:p>
            <a:pPr lvl="1"/>
            <a:r>
              <a:rPr lang="en-US" sz="2400" b="1" dirty="0" smtClean="0">
                <a:solidFill>
                  <a:schemeClr val="bg2">
                    <a:lumMod val="25000"/>
                  </a:schemeClr>
                </a:solidFill>
              </a:rPr>
              <a:t>Noted for: heavy ornamentation, swirling &amp; floral carvings  </a:t>
            </a:r>
          </a:p>
          <a:p>
            <a:pPr lvl="1"/>
            <a:r>
              <a:rPr lang="en-US" sz="2400" b="1" dirty="0" smtClean="0">
                <a:solidFill>
                  <a:schemeClr val="bg2">
                    <a:lumMod val="25000"/>
                  </a:schemeClr>
                </a:solidFill>
              </a:rPr>
              <a:t>The round ottoman, balloon back chair, and single end sofa were developed in this period </a:t>
            </a:r>
          </a:p>
          <a:p>
            <a:pPr lvl="1"/>
            <a:endParaRPr lang="en-US" sz="1600" b="1" dirty="0" smtClean="0">
              <a:solidFill>
                <a:schemeClr val="bg2">
                  <a:lumMod val="25000"/>
                </a:schemeClr>
              </a:solidFill>
            </a:endParaRPr>
          </a:p>
        </p:txBody>
      </p:sp>
      <p:pic>
        <p:nvPicPr>
          <p:cNvPr id="27650" name="Picture 2" descr="http://www.thechairset.com/media/image/Set_8_balloon-1.jpg"/>
          <p:cNvPicPr>
            <a:picLocks noChangeAspect="1" noChangeArrowheads="1"/>
          </p:cNvPicPr>
          <p:nvPr/>
        </p:nvPicPr>
        <p:blipFill>
          <a:blip r:embed="rId2" cstate="print"/>
          <a:srcRect/>
          <a:stretch>
            <a:fillRect/>
          </a:stretch>
        </p:blipFill>
        <p:spPr bwMode="auto">
          <a:xfrm>
            <a:off x="457200" y="3962400"/>
            <a:ext cx="3276600" cy="2678621"/>
          </a:xfrm>
          <a:prstGeom prst="rect">
            <a:avLst/>
          </a:prstGeom>
          <a:noFill/>
          <a:ln>
            <a:solidFill>
              <a:schemeClr val="tx1"/>
            </a:solidFill>
          </a:ln>
        </p:spPr>
      </p:pic>
      <p:pic>
        <p:nvPicPr>
          <p:cNvPr id="27652" name="Picture 4" descr="http://www.antiques.com/vendor_item_images/ori_281_1399383336_1067121_5.jpg"/>
          <p:cNvPicPr>
            <a:picLocks noChangeAspect="1" noChangeArrowheads="1"/>
          </p:cNvPicPr>
          <p:nvPr/>
        </p:nvPicPr>
        <p:blipFill>
          <a:blip r:embed="rId3" cstate="print"/>
          <a:srcRect/>
          <a:stretch>
            <a:fillRect/>
          </a:stretch>
        </p:blipFill>
        <p:spPr bwMode="auto">
          <a:xfrm>
            <a:off x="4419600" y="3962400"/>
            <a:ext cx="4308043" cy="2819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Art Nouveau</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Popular in Europe between 1890 – 1920</a:t>
            </a:r>
          </a:p>
          <a:p>
            <a:pPr lvl="1"/>
            <a:r>
              <a:rPr lang="en-US" sz="2400" b="1" dirty="0" smtClean="0">
                <a:solidFill>
                  <a:schemeClr val="bg2">
                    <a:lumMod val="25000"/>
                  </a:schemeClr>
                </a:solidFill>
              </a:rPr>
              <a:t>Went </a:t>
            </a:r>
            <a:r>
              <a:rPr lang="en-US" sz="2400" b="1" dirty="0" smtClean="0">
                <a:solidFill>
                  <a:schemeClr val="bg2">
                    <a:lumMod val="25000"/>
                  </a:schemeClr>
                </a:solidFill>
              </a:rPr>
              <a:t>against </a:t>
            </a:r>
            <a:r>
              <a:rPr lang="en-US" sz="2400" b="1" dirty="0" smtClean="0">
                <a:solidFill>
                  <a:schemeClr val="bg2">
                    <a:lumMod val="25000"/>
                  </a:schemeClr>
                </a:solidFill>
              </a:rPr>
              <a:t>the Victorian mainstream of that time</a:t>
            </a:r>
          </a:p>
          <a:p>
            <a:pPr lvl="1"/>
            <a:r>
              <a:rPr lang="en-US" sz="2400" b="1" dirty="0" smtClean="0">
                <a:solidFill>
                  <a:schemeClr val="bg2">
                    <a:lumMod val="25000"/>
                  </a:schemeClr>
                </a:solidFill>
              </a:rPr>
              <a:t>A response against machine-made products</a:t>
            </a:r>
          </a:p>
          <a:p>
            <a:pPr lvl="1"/>
            <a:r>
              <a:rPr lang="en-US" sz="2400" b="1" dirty="0" smtClean="0">
                <a:solidFill>
                  <a:schemeClr val="bg2">
                    <a:lumMod val="25000"/>
                  </a:schemeClr>
                </a:solidFill>
              </a:rPr>
              <a:t>Noted for: smoothly curving lines, often referred to as “whiplash lines”</a:t>
            </a:r>
          </a:p>
          <a:p>
            <a:pPr lvl="1"/>
            <a:r>
              <a:rPr lang="en-US" sz="2400" b="1" dirty="0" smtClean="0">
                <a:solidFill>
                  <a:schemeClr val="bg2">
                    <a:lumMod val="25000"/>
                  </a:schemeClr>
                </a:solidFill>
              </a:rPr>
              <a:t>Used organic (plant like) forms of inspiration for the entire design rather than simply the ornamentation    </a:t>
            </a:r>
          </a:p>
          <a:p>
            <a:pPr lvl="1"/>
            <a:endParaRPr lang="en-US" sz="2400" b="1" dirty="0" smtClean="0">
              <a:solidFill>
                <a:schemeClr val="bg2">
                  <a:lumMod val="25000"/>
                </a:schemeClr>
              </a:solidFill>
            </a:endParaRPr>
          </a:p>
          <a:p>
            <a:pPr lvl="1"/>
            <a:endParaRPr lang="en-US" sz="1600" b="1" dirty="0" smtClean="0">
              <a:solidFill>
                <a:schemeClr val="bg2">
                  <a:lumMod val="25000"/>
                </a:schemeClr>
              </a:solidFill>
            </a:endParaRPr>
          </a:p>
        </p:txBody>
      </p:sp>
      <p:pic>
        <p:nvPicPr>
          <p:cNvPr id="2050" name="Picture 2" descr="http://www.artnouveaufurniture.com/images/MajorelleCabt.jpg"/>
          <p:cNvPicPr>
            <a:picLocks noChangeAspect="1" noChangeArrowheads="1"/>
          </p:cNvPicPr>
          <p:nvPr/>
        </p:nvPicPr>
        <p:blipFill>
          <a:blip r:embed="rId2" cstate="print"/>
          <a:srcRect/>
          <a:stretch>
            <a:fillRect/>
          </a:stretch>
        </p:blipFill>
        <p:spPr bwMode="auto">
          <a:xfrm>
            <a:off x="6553200" y="4378000"/>
            <a:ext cx="2362200" cy="2480000"/>
          </a:xfrm>
          <a:prstGeom prst="rect">
            <a:avLst/>
          </a:prstGeom>
          <a:noFill/>
          <a:ln>
            <a:solidFill>
              <a:schemeClr val="tx1"/>
            </a:solidFill>
          </a:ln>
        </p:spPr>
      </p:pic>
      <p:pic>
        <p:nvPicPr>
          <p:cNvPr id="2052" name="Picture 4" descr="http://www.jbdesign.it/idesignpro/images/ArtNoveau/art.nouveau.desk.frt.jpg"/>
          <p:cNvPicPr>
            <a:picLocks noChangeAspect="1" noChangeArrowheads="1"/>
          </p:cNvPicPr>
          <p:nvPr/>
        </p:nvPicPr>
        <p:blipFill>
          <a:blip r:embed="rId3" cstate="print"/>
          <a:srcRect t="4576" r="1348" b="5158"/>
          <a:stretch>
            <a:fillRect/>
          </a:stretch>
        </p:blipFill>
        <p:spPr bwMode="auto">
          <a:xfrm>
            <a:off x="990600" y="4417017"/>
            <a:ext cx="4114800" cy="2440983"/>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Art Nouveau</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lvl="1"/>
            <a:endParaRPr lang="en-US" sz="2400" b="1" dirty="0" smtClean="0">
              <a:solidFill>
                <a:schemeClr val="bg2">
                  <a:lumMod val="25000"/>
                </a:schemeClr>
              </a:solidFill>
            </a:endParaRPr>
          </a:p>
          <a:p>
            <a:pPr lvl="1"/>
            <a:endParaRPr lang="en-US" sz="1600" b="1" dirty="0" smtClean="0">
              <a:solidFill>
                <a:schemeClr val="bg2">
                  <a:lumMod val="25000"/>
                </a:schemeClr>
              </a:solidFill>
            </a:endParaRPr>
          </a:p>
        </p:txBody>
      </p:sp>
      <p:pic>
        <p:nvPicPr>
          <p:cNvPr id="26626" name="Picture 2" descr="French Antique Art Nouveau Desk">
            <a:hlinkClick r:id="rId2"/>
          </p:cNvPr>
          <p:cNvPicPr>
            <a:picLocks noChangeAspect="1" noChangeArrowheads="1"/>
          </p:cNvPicPr>
          <p:nvPr/>
        </p:nvPicPr>
        <p:blipFill>
          <a:blip r:embed="rId3" cstate="print"/>
          <a:srcRect l="5347" r="9102"/>
          <a:stretch>
            <a:fillRect/>
          </a:stretch>
        </p:blipFill>
        <p:spPr bwMode="auto">
          <a:xfrm>
            <a:off x="381000" y="1524000"/>
            <a:ext cx="3657600" cy="3200400"/>
          </a:xfrm>
          <a:prstGeom prst="rect">
            <a:avLst/>
          </a:prstGeom>
          <a:noFill/>
          <a:ln>
            <a:solidFill>
              <a:schemeClr val="tx1"/>
            </a:solidFill>
          </a:ln>
        </p:spPr>
      </p:pic>
      <p:pic>
        <p:nvPicPr>
          <p:cNvPr id="26630" name="Picture 6" descr="http://www.artnouveaufurniture.com/images/Bovy.jpg"/>
          <p:cNvPicPr>
            <a:picLocks noChangeAspect="1" noChangeArrowheads="1"/>
          </p:cNvPicPr>
          <p:nvPr/>
        </p:nvPicPr>
        <p:blipFill>
          <a:blip r:embed="rId4" cstate="print"/>
          <a:srcRect/>
          <a:stretch>
            <a:fillRect/>
          </a:stretch>
        </p:blipFill>
        <p:spPr bwMode="auto">
          <a:xfrm>
            <a:off x="4953000" y="1371600"/>
            <a:ext cx="3562350" cy="5334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Mission</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Popular in the early 20</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lvl="1"/>
            <a:r>
              <a:rPr lang="en-US" sz="2400" b="1" dirty="0" smtClean="0">
                <a:solidFill>
                  <a:schemeClr val="bg2">
                    <a:lumMod val="25000"/>
                  </a:schemeClr>
                </a:solidFill>
              </a:rPr>
              <a:t>Inspired by mission furniture of the Southwest made of rough sawn lumber and pegs and dowels</a:t>
            </a:r>
          </a:p>
          <a:p>
            <a:pPr lvl="1"/>
            <a:r>
              <a:rPr lang="en-US" sz="2400" b="1" dirty="0" smtClean="0">
                <a:solidFill>
                  <a:schemeClr val="bg2">
                    <a:lumMod val="25000"/>
                  </a:schemeClr>
                </a:solidFill>
              </a:rPr>
              <a:t>Popular offshoot from the Arts &amp; Crafts period</a:t>
            </a:r>
          </a:p>
          <a:p>
            <a:pPr lvl="1">
              <a:buNone/>
            </a:pPr>
            <a:endParaRPr lang="en-US" sz="1600" b="1" dirty="0" smtClean="0">
              <a:solidFill>
                <a:schemeClr val="bg2">
                  <a:lumMod val="25000"/>
                </a:schemeClr>
              </a:solidFill>
            </a:endParaRPr>
          </a:p>
        </p:txBody>
      </p:sp>
      <p:pic>
        <p:nvPicPr>
          <p:cNvPr id="28678" name="Picture 6" descr="http://lh6.ggpht.com/_eImeuDtObGE/S-jXGk0fxgI/AAAAAAAAKCY/FBVgmm10qeg/s288/056-1200.jpg"/>
          <p:cNvPicPr>
            <a:picLocks noChangeAspect="1" noChangeArrowheads="1"/>
          </p:cNvPicPr>
          <p:nvPr/>
        </p:nvPicPr>
        <p:blipFill>
          <a:blip r:embed="rId2" cstate="print"/>
          <a:srcRect/>
          <a:stretch>
            <a:fillRect/>
          </a:stretch>
        </p:blipFill>
        <p:spPr bwMode="auto">
          <a:xfrm>
            <a:off x="581025" y="3810000"/>
            <a:ext cx="2543175" cy="2743200"/>
          </a:xfrm>
          <a:prstGeom prst="rect">
            <a:avLst/>
          </a:prstGeom>
          <a:noFill/>
          <a:ln>
            <a:solidFill>
              <a:schemeClr val="tx1"/>
            </a:solidFill>
          </a:ln>
        </p:spPr>
      </p:pic>
      <p:pic>
        <p:nvPicPr>
          <p:cNvPr id="28680" name="Picture 8" descr="http://www.gallenbergstudio.com/images/albums/NewAlbum_ad40b/tn_480_1d467a56aa3c474f11be1e4f9e01e861.jpg.png"/>
          <p:cNvPicPr>
            <a:picLocks noChangeAspect="1" noChangeArrowheads="1"/>
          </p:cNvPicPr>
          <p:nvPr/>
        </p:nvPicPr>
        <p:blipFill>
          <a:blip r:embed="rId3" cstate="print"/>
          <a:srcRect/>
          <a:stretch>
            <a:fillRect/>
          </a:stretch>
        </p:blipFill>
        <p:spPr bwMode="auto">
          <a:xfrm>
            <a:off x="3810000" y="3200400"/>
            <a:ext cx="4486275" cy="3609976"/>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Mission</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pPr lvl="1"/>
            <a:r>
              <a:rPr lang="en-US" sz="2400" b="1" dirty="0" smtClean="0">
                <a:solidFill>
                  <a:schemeClr val="bg2">
                    <a:lumMod val="25000"/>
                  </a:schemeClr>
                </a:solidFill>
              </a:rPr>
              <a:t>Noted for simple, functional designs made of stained quartersawn oak with minimal ornamentation, straight lines and flat panels</a:t>
            </a:r>
          </a:p>
          <a:p>
            <a:pPr lvl="1"/>
            <a:r>
              <a:rPr lang="en-US" sz="2400" b="1" dirty="0" smtClean="0">
                <a:solidFill>
                  <a:schemeClr val="bg2">
                    <a:lumMod val="25000"/>
                  </a:schemeClr>
                </a:solidFill>
              </a:rPr>
              <a:t>Leather and Native American designs often the motif for the coverings </a:t>
            </a:r>
          </a:p>
          <a:p>
            <a:pPr lvl="1"/>
            <a:r>
              <a:rPr lang="en-US" sz="2400" b="1" dirty="0" smtClean="0">
                <a:solidFill>
                  <a:schemeClr val="bg2">
                    <a:lumMod val="25000"/>
                  </a:schemeClr>
                </a:solidFill>
              </a:rPr>
              <a:t>Designed for mass production</a:t>
            </a:r>
          </a:p>
          <a:p>
            <a:pPr lvl="1"/>
            <a:endParaRPr lang="en-US" sz="1600" b="1" dirty="0" smtClean="0">
              <a:solidFill>
                <a:schemeClr val="bg2">
                  <a:lumMod val="25000"/>
                </a:schemeClr>
              </a:solidFill>
            </a:endParaRPr>
          </a:p>
        </p:txBody>
      </p:sp>
      <p:pic>
        <p:nvPicPr>
          <p:cNvPr id="29698" name="Picture 2" descr="http://southwestspiritantiques.com/images/IG460-4.jpg"/>
          <p:cNvPicPr>
            <a:picLocks noChangeAspect="1" noChangeArrowheads="1"/>
          </p:cNvPicPr>
          <p:nvPr/>
        </p:nvPicPr>
        <p:blipFill>
          <a:blip r:embed="rId2" cstate="print"/>
          <a:srcRect/>
          <a:stretch>
            <a:fillRect/>
          </a:stretch>
        </p:blipFill>
        <p:spPr bwMode="auto">
          <a:xfrm>
            <a:off x="5783308" y="3200400"/>
            <a:ext cx="2903492" cy="3581400"/>
          </a:xfrm>
          <a:prstGeom prst="rect">
            <a:avLst/>
          </a:prstGeom>
          <a:noFill/>
          <a:ln>
            <a:solidFill>
              <a:schemeClr val="tx1"/>
            </a:solidFill>
          </a:ln>
        </p:spPr>
      </p:pic>
      <p:pic>
        <p:nvPicPr>
          <p:cNvPr id="29700" name="Picture 4" descr="Gustav Stickley Fireside Stool"/>
          <p:cNvPicPr>
            <a:picLocks noChangeAspect="1" noChangeArrowheads="1"/>
          </p:cNvPicPr>
          <p:nvPr/>
        </p:nvPicPr>
        <p:blipFill>
          <a:blip r:embed="rId3" cstate="print"/>
          <a:srcRect/>
          <a:stretch>
            <a:fillRect/>
          </a:stretch>
        </p:blipFill>
        <p:spPr bwMode="auto">
          <a:xfrm>
            <a:off x="609600" y="4038600"/>
            <a:ext cx="2533650" cy="25336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Stickley / Craftsman / Mission</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Gustav Stickley a famous furniture designer of the late 1800s &amp; early 1900s is noted for the birth of “Mission Style” which is used interchangeably with his “Craftsman Style” </a:t>
            </a:r>
          </a:p>
        </p:txBody>
      </p:sp>
      <p:pic>
        <p:nvPicPr>
          <p:cNvPr id="1026" name="Picture 2" descr="http://www.stickleymuseum.org/images/stories/General/stickley.jpg"/>
          <p:cNvPicPr>
            <a:picLocks noChangeAspect="1" noChangeArrowheads="1"/>
          </p:cNvPicPr>
          <p:nvPr/>
        </p:nvPicPr>
        <p:blipFill>
          <a:blip r:embed="rId3" cstate="print"/>
          <a:srcRect/>
          <a:stretch>
            <a:fillRect/>
          </a:stretch>
        </p:blipFill>
        <p:spPr bwMode="auto">
          <a:xfrm>
            <a:off x="6324600" y="3390900"/>
            <a:ext cx="2125202" cy="3162300"/>
          </a:xfrm>
          <a:prstGeom prst="rect">
            <a:avLst/>
          </a:prstGeom>
          <a:noFill/>
          <a:ln>
            <a:solidFill>
              <a:schemeClr val="tx1"/>
            </a:solidFill>
          </a:ln>
        </p:spPr>
      </p:pic>
      <p:pic>
        <p:nvPicPr>
          <p:cNvPr id="6" name="Picture 2" descr="Rare Gustav Stickley Sideboard"/>
          <p:cNvPicPr>
            <a:picLocks noChangeAspect="1" noChangeArrowheads="1"/>
          </p:cNvPicPr>
          <p:nvPr/>
        </p:nvPicPr>
        <p:blipFill>
          <a:blip r:embed="rId4" cstate="print"/>
          <a:srcRect/>
          <a:stretch>
            <a:fillRect/>
          </a:stretch>
        </p:blipFill>
        <p:spPr bwMode="auto">
          <a:xfrm>
            <a:off x="799727" y="3695699"/>
            <a:ext cx="3315073" cy="270510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Greene &amp; Greene</a:t>
            </a:r>
            <a:endParaRPr lang="en-US" dirty="0"/>
          </a:p>
        </p:txBody>
      </p:sp>
      <p:sp>
        <p:nvSpPr>
          <p:cNvPr id="3" name="Content Placeholder 2"/>
          <p:cNvSpPr>
            <a:spLocks noGrp="1"/>
          </p:cNvSpPr>
          <p:nvPr>
            <p:ph idx="1"/>
          </p:nvPr>
        </p:nvSpPr>
        <p:spPr>
          <a:xfrm>
            <a:off x="457200" y="1371600"/>
            <a:ext cx="8229600" cy="5257800"/>
          </a:xfrm>
        </p:spPr>
        <p:txBody>
          <a:bodyPr>
            <a:normAutofit fontScale="92500"/>
          </a:bodyPr>
          <a:lstStyle/>
          <a:p>
            <a:r>
              <a:rPr lang="en-US" sz="2800" b="1" dirty="0" smtClean="0">
                <a:solidFill>
                  <a:schemeClr val="bg2">
                    <a:lumMod val="25000"/>
                  </a:schemeClr>
                </a:solidFill>
              </a:rPr>
              <a:t>Part of the Arts &amp; Crafts period</a:t>
            </a:r>
          </a:p>
          <a:p>
            <a:r>
              <a:rPr lang="en-US" sz="2800" b="1" dirty="0" smtClean="0">
                <a:solidFill>
                  <a:schemeClr val="bg2">
                    <a:lumMod val="25000"/>
                  </a:schemeClr>
                </a:solidFill>
              </a:rPr>
              <a:t>The architectural firm Greene &amp; Greene was established in 1894 by the Greene brothers Charles &amp; Henry</a:t>
            </a:r>
          </a:p>
          <a:p>
            <a:pPr lvl="1"/>
            <a:r>
              <a:rPr lang="en-US" sz="2400" b="1" dirty="0" smtClean="0">
                <a:solidFill>
                  <a:schemeClr val="bg2">
                    <a:lumMod val="25000"/>
                  </a:schemeClr>
                </a:solidFill>
              </a:rPr>
              <a:t>Known for their custom “Ultimate Bungalows” </a:t>
            </a:r>
          </a:p>
          <a:p>
            <a:pPr lvl="1"/>
            <a:r>
              <a:rPr lang="en-US" sz="2400" b="1" dirty="0" smtClean="0">
                <a:solidFill>
                  <a:schemeClr val="bg2">
                    <a:lumMod val="25000"/>
                  </a:schemeClr>
                </a:solidFill>
              </a:rPr>
              <a:t>Their unique design </a:t>
            </a:r>
          </a:p>
          <a:p>
            <a:pPr lvl="1">
              <a:buNone/>
            </a:pPr>
            <a:r>
              <a:rPr lang="en-US" sz="2400" b="1" dirty="0" smtClean="0">
                <a:solidFill>
                  <a:schemeClr val="bg2">
                    <a:lumMod val="25000"/>
                  </a:schemeClr>
                </a:solidFill>
              </a:rPr>
              <a:t>went beyond just furniture</a:t>
            </a:r>
          </a:p>
          <a:p>
            <a:pPr lvl="1">
              <a:buNone/>
            </a:pPr>
            <a:r>
              <a:rPr lang="en-US" sz="2400" b="1" dirty="0" smtClean="0">
                <a:solidFill>
                  <a:schemeClr val="bg2">
                    <a:lumMod val="25000"/>
                  </a:schemeClr>
                </a:solidFill>
              </a:rPr>
              <a:t>it included the</a:t>
            </a:r>
          </a:p>
          <a:p>
            <a:pPr lvl="1"/>
            <a:r>
              <a:rPr lang="en-US" sz="2400" b="1" dirty="0" smtClean="0">
                <a:solidFill>
                  <a:schemeClr val="bg2">
                    <a:lumMod val="25000"/>
                  </a:schemeClr>
                </a:solidFill>
              </a:rPr>
              <a:t>Landscaping</a:t>
            </a:r>
          </a:p>
          <a:p>
            <a:pPr lvl="1"/>
            <a:r>
              <a:rPr lang="en-US" sz="2400" b="1" dirty="0" smtClean="0">
                <a:solidFill>
                  <a:schemeClr val="bg2">
                    <a:lumMod val="25000"/>
                  </a:schemeClr>
                </a:solidFill>
              </a:rPr>
              <a:t>Lighting</a:t>
            </a:r>
          </a:p>
          <a:p>
            <a:pPr lvl="1"/>
            <a:r>
              <a:rPr lang="en-US" sz="2400" b="1" dirty="0" smtClean="0">
                <a:solidFill>
                  <a:schemeClr val="bg2">
                    <a:lumMod val="25000"/>
                  </a:schemeClr>
                </a:solidFill>
              </a:rPr>
              <a:t>Glasswork</a:t>
            </a:r>
          </a:p>
          <a:p>
            <a:pPr lvl="1"/>
            <a:r>
              <a:rPr lang="en-US" sz="2400" b="1" dirty="0" smtClean="0">
                <a:solidFill>
                  <a:schemeClr val="bg2">
                    <a:lumMod val="25000"/>
                  </a:schemeClr>
                </a:solidFill>
              </a:rPr>
              <a:t>Millwork </a:t>
            </a:r>
          </a:p>
          <a:p>
            <a:pPr lvl="1"/>
            <a:r>
              <a:rPr lang="en-US" sz="2400" b="1" dirty="0" smtClean="0">
                <a:solidFill>
                  <a:schemeClr val="bg2">
                    <a:lumMod val="25000"/>
                  </a:schemeClr>
                </a:solidFill>
              </a:rPr>
              <a:t>Interior furnishings</a:t>
            </a:r>
          </a:p>
          <a:p>
            <a:pPr lvl="1">
              <a:buNone/>
            </a:pPr>
            <a:endParaRPr lang="en-US" b="1" dirty="0" smtClean="0">
              <a:solidFill>
                <a:schemeClr val="bg2">
                  <a:lumMod val="25000"/>
                </a:schemeClr>
              </a:solidFill>
            </a:endParaRPr>
          </a:p>
        </p:txBody>
      </p:sp>
      <p:pic>
        <p:nvPicPr>
          <p:cNvPr id="33794" name="Picture 2" descr="http://ad009cdnb.archdaily.net/wp-content/uploads/2010/11/1290623587-vertikoff-2050629-03.jpg"/>
          <p:cNvPicPr>
            <a:picLocks noChangeAspect="1" noChangeArrowheads="1"/>
          </p:cNvPicPr>
          <p:nvPr/>
        </p:nvPicPr>
        <p:blipFill>
          <a:blip r:embed="rId3" cstate="print"/>
          <a:srcRect/>
          <a:stretch>
            <a:fillRect/>
          </a:stretch>
        </p:blipFill>
        <p:spPr bwMode="auto">
          <a:xfrm>
            <a:off x="4469872" y="3733800"/>
            <a:ext cx="4674128" cy="3124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Greene &amp; Greene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Unlike Stickley, Greene &amp; Greene furniture was custom made for the wealthiest clients</a:t>
            </a:r>
          </a:p>
          <a:p>
            <a:r>
              <a:rPr lang="en-US" sz="2800" b="1" dirty="0" smtClean="0">
                <a:solidFill>
                  <a:schemeClr val="bg2">
                    <a:lumMod val="25000"/>
                  </a:schemeClr>
                </a:solidFill>
              </a:rPr>
              <a:t>Their style was influenced by</a:t>
            </a:r>
          </a:p>
          <a:p>
            <a:pPr lvl="1"/>
            <a:r>
              <a:rPr lang="en-US" sz="2400" b="1" dirty="0" smtClean="0">
                <a:solidFill>
                  <a:schemeClr val="bg2">
                    <a:lumMod val="25000"/>
                  </a:schemeClr>
                </a:solidFill>
              </a:rPr>
              <a:t>Stickley’s Craftsman Style</a:t>
            </a:r>
          </a:p>
          <a:p>
            <a:pPr lvl="1"/>
            <a:r>
              <a:rPr lang="en-US" sz="2400" b="1" dirty="0" smtClean="0">
                <a:solidFill>
                  <a:schemeClr val="bg2">
                    <a:lumMod val="25000"/>
                  </a:schemeClr>
                </a:solidFill>
              </a:rPr>
              <a:t>Japanese architecture</a:t>
            </a:r>
          </a:p>
          <a:p>
            <a:pPr lvl="1"/>
            <a:r>
              <a:rPr lang="en-US" sz="2400" b="1" dirty="0" smtClean="0">
                <a:solidFill>
                  <a:schemeClr val="bg2">
                    <a:lumMod val="25000"/>
                  </a:schemeClr>
                </a:solidFill>
              </a:rPr>
              <a:t>Oriental design </a:t>
            </a:r>
          </a:p>
        </p:txBody>
      </p:sp>
      <p:pic>
        <p:nvPicPr>
          <p:cNvPr id="38914" name="Picture 2" descr="http://artsandcraftshomes.com/wp-content/uploads/2011/11/gamble-keister.jpg"/>
          <p:cNvPicPr>
            <a:picLocks noChangeAspect="1" noChangeArrowheads="1"/>
          </p:cNvPicPr>
          <p:nvPr/>
        </p:nvPicPr>
        <p:blipFill>
          <a:blip r:embed="rId3" cstate="print"/>
          <a:srcRect t="11522" r="1740"/>
          <a:stretch>
            <a:fillRect/>
          </a:stretch>
        </p:blipFill>
        <p:spPr bwMode="auto">
          <a:xfrm>
            <a:off x="5257800" y="2762250"/>
            <a:ext cx="3505200" cy="4095750"/>
          </a:xfrm>
          <a:prstGeom prst="rect">
            <a:avLst/>
          </a:prstGeom>
          <a:noFill/>
          <a:ln>
            <a:solidFill>
              <a:schemeClr val="tx1"/>
            </a:solidFill>
          </a:ln>
        </p:spPr>
      </p:pic>
      <p:pic>
        <p:nvPicPr>
          <p:cNvPr id="6" name="Picture 8" descr="https://cache.nebula.phx3.secureserver.net/obj/QjYzRjc2RTJGNTZGNEIxNEE5MkI6NTYwOGY4ZWYwMWMwZDNmZWU3Y2UwMDYzNWI5YjY3NWE=?u=3ee0864d-5886-4b92-a8fa-26b39bccb2f2"/>
          <p:cNvPicPr>
            <a:picLocks noChangeAspect="1" noChangeArrowheads="1"/>
          </p:cNvPicPr>
          <p:nvPr/>
        </p:nvPicPr>
        <p:blipFill>
          <a:blip r:embed="rId4" cstate="print"/>
          <a:srcRect/>
          <a:stretch>
            <a:fillRect/>
          </a:stretch>
        </p:blipFill>
        <p:spPr bwMode="auto">
          <a:xfrm>
            <a:off x="228600" y="4257675"/>
            <a:ext cx="4752975" cy="26003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Queen Anne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An American style created in the early 18</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lvl="1"/>
            <a:r>
              <a:rPr lang="en-US" sz="2400" b="1" dirty="0" smtClean="0">
                <a:solidFill>
                  <a:schemeClr val="bg2">
                    <a:lumMod val="25000"/>
                  </a:schemeClr>
                </a:solidFill>
              </a:rPr>
              <a:t>Most noted feature is the </a:t>
            </a:r>
            <a:r>
              <a:rPr lang="en-US" sz="2400" b="1" u="sng" dirty="0" smtClean="0">
                <a:solidFill>
                  <a:schemeClr val="bg2">
                    <a:lumMod val="25000"/>
                  </a:schemeClr>
                </a:solidFill>
              </a:rPr>
              <a:t>ball &amp; claw </a:t>
            </a:r>
            <a:r>
              <a:rPr lang="en-US" sz="2400" b="1" dirty="0" smtClean="0">
                <a:solidFill>
                  <a:schemeClr val="bg2">
                    <a:lumMod val="25000"/>
                  </a:schemeClr>
                </a:solidFill>
              </a:rPr>
              <a:t>cabriole leg</a:t>
            </a:r>
          </a:p>
          <a:p>
            <a:pPr lvl="2"/>
            <a:r>
              <a:rPr lang="en-US" sz="2000" b="1" dirty="0" smtClean="0">
                <a:solidFill>
                  <a:schemeClr val="bg2">
                    <a:lumMod val="25000"/>
                  </a:schemeClr>
                </a:solidFill>
              </a:rPr>
              <a:t>Bowed and offset</a:t>
            </a:r>
          </a:p>
          <a:p>
            <a:pPr lvl="1"/>
            <a:r>
              <a:rPr lang="en-US" sz="2400" b="1" dirty="0" smtClean="0">
                <a:solidFill>
                  <a:schemeClr val="bg2">
                    <a:lumMod val="25000"/>
                  </a:schemeClr>
                </a:solidFill>
              </a:rPr>
              <a:t>Preferred species = Walnut, but Maple, Cherry, and Mahogany were also used</a:t>
            </a:r>
            <a:endParaRPr lang="en-US" sz="2400" b="1" dirty="0">
              <a:solidFill>
                <a:schemeClr val="bg2">
                  <a:lumMod val="25000"/>
                </a:schemeClr>
              </a:solidFill>
            </a:endParaRPr>
          </a:p>
        </p:txBody>
      </p:sp>
      <p:pic>
        <p:nvPicPr>
          <p:cNvPr id="15362" name="Picture 2" descr="http://www.pacifier.com/~wsmike/images/ball_and_claw_sidetable_thumbnail.jpg"/>
          <p:cNvPicPr>
            <a:picLocks noChangeAspect="1" noChangeArrowheads="1"/>
          </p:cNvPicPr>
          <p:nvPr/>
        </p:nvPicPr>
        <p:blipFill>
          <a:blip r:embed="rId2" cstate="print"/>
          <a:srcRect l="8889" r="4444" b="671"/>
          <a:stretch>
            <a:fillRect/>
          </a:stretch>
        </p:blipFill>
        <p:spPr bwMode="auto">
          <a:xfrm>
            <a:off x="4419600" y="3764060"/>
            <a:ext cx="3200400" cy="3036277"/>
          </a:xfrm>
          <a:prstGeom prst="rect">
            <a:avLst/>
          </a:prstGeom>
          <a:noFill/>
        </p:spPr>
      </p:pic>
      <p:pic>
        <p:nvPicPr>
          <p:cNvPr id="15364" name="Picture 4" descr="http://www.theballandclaw.com/tea_table_goddard_foot.jpg"/>
          <p:cNvPicPr>
            <a:picLocks noChangeAspect="1" noChangeArrowheads="1"/>
          </p:cNvPicPr>
          <p:nvPr/>
        </p:nvPicPr>
        <p:blipFill>
          <a:blip r:embed="rId3" cstate="print"/>
          <a:srcRect/>
          <a:stretch>
            <a:fillRect/>
          </a:stretch>
        </p:blipFill>
        <p:spPr bwMode="auto">
          <a:xfrm>
            <a:off x="838200" y="3840260"/>
            <a:ext cx="2282233" cy="301774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Greene &amp; Greene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The design &amp; furniture is most noted for</a:t>
            </a:r>
          </a:p>
          <a:p>
            <a:pPr lvl="1"/>
            <a:r>
              <a:rPr lang="en-US" sz="2400" b="1" dirty="0" smtClean="0">
                <a:solidFill>
                  <a:schemeClr val="bg2">
                    <a:lumMod val="25000"/>
                  </a:schemeClr>
                </a:solidFill>
              </a:rPr>
              <a:t>Cloud lifts</a:t>
            </a:r>
          </a:p>
          <a:p>
            <a:pPr lvl="1"/>
            <a:r>
              <a:rPr lang="en-US" sz="2400" b="1" dirty="0" smtClean="0">
                <a:solidFill>
                  <a:schemeClr val="bg2">
                    <a:lumMod val="25000"/>
                  </a:schemeClr>
                </a:solidFill>
              </a:rPr>
              <a:t>Flowing curves and subtly rounded edges</a:t>
            </a:r>
          </a:p>
          <a:p>
            <a:pPr lvl="1"/>
            <a:r>
              <a:rPr lang="en-US" sz="2400" b="1" dirty="0" smtClean="0">
                <a:solidFill>
                  <a:schemeClr val="bg2">
                    <a:lumMod val="25000"/>
                  </a:schemeClr>
                </a:solidFill>
              </a:rPr>
              <a:t>Rarely do 2 flat surfaces intersect in the same plan </a:t>
            </a:r>
          </a:p>
          <a:p>
            <a:pPr lvl="1"/>
            <a:endParaRPr lang="en-US" sz="2000" b="1" dirty="0" smtClean="0">
              <a:solidFill>
                <a:schemeClr val="bg2">
                  <a:lumMod val="25000"/>
                </a:schemeClr>
              </a:solidFill>
            </a:endParaRPr>
          </a:p>
        </p:txBody>
      </p:sp>
      <p:pic>
        <p:nvPicPr>
          <p:cNvPr id="39938" name="Picture 2"/>
          <p:cNvPicPr>
            <a:picLocks noChangeAspect="1" noChangeArrowheads="1"/>
          </p:cNvPicPr>
          <p:nvPr/>
        </p:nvPicPr>
        <p:blipFill>
          <a:blip r:embed="rId3" cstate="print">
            <a:lum/>
          </a:blip>
          <a:srcRect l="9233" t="13112" r="9400" b="9836"/>
          <a:stretch>
            <a:fillRect/>
          </a:stretch>
        </p:blipFill>
        <p:spPr bwMode="auto">
          <a:xfrm>
            <a:off x="5791200" y="3505200"/>
            <a:ext cx="2514600" cy="3276600"/>
          </a:xfrm>
          <a:prstGeom prst="rect">
            <a:avLst/>
          </a:prstGeom>
          <a:noFill/>
          <a:ln w="9525">
            <a:solidFill>
              <a:schemeClr val="tx1"/>
            </a:solid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809625" y="3538809"/>
            <a:ext cx="3914775" cy="316679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Frank Lloyd Wright</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One of America’s Greatest Architects (1867 – 1959)</a:t>
            </a:r>
            <a:endParaRPr lang="en-US" sz="2400" b="1" dirty="0" smtClean="0">
              <a:solidFill>
                <a:schemeClr val="bg2">
                  <a:lumMod val="25000"/>
                </a:schemeClr>
              </a:solidFill>
            </a:endParaRPr>
          </a:p>
          <a:p>
            <a:r>
              <a:rPr lang="en-US" sz="2800" b="1" dirty="0" smtClean="0">
                <a:solidFill>
                  <a:schemeClr val="bg2">
                    <a:lumMod val="25000"/>
                  </a:schemeClr>
                </a:solidFill>
              </a:rPr>
              <a:t>Also known for “Organic Architecture” and the “Prairie Style” of furniture</a:t>
            </a:r>
          </a:p>
          <a:p>
            <a:endParaRPr lang="en-US" sz="2800" b="1" dirty="0" smtClean="0">
              <a:solidFill>
                <a:schemeClr val="bg2">
                  <a:lumMod val="25000"/>
                </a:schemeClr>
              </a:solidFill>
            </a:endParaRPr>
          </a:p>
          <a:p>
            <a:endParaRPr lang="en-US" sz="2800" b="1" dirty="0" smtClean="0">
              <a:solidFill>
                <a:schemeClr val="bg2">
                  <a:lumMod val="25000"/>
                </a:schemeClr>
              </a:solidFill>
            </a:endParaRPr>
          </a:p>
          <a:p>
            <a:endParaRPr lang="en-US" sz="2000" b="1" dirty="0" smtClean="0">
              <a:solidFill>
                <a:schemeClr val="bg2">
                  <a:lumMod val="25000"/>
                </a:schemeClr>
              </a:solidFill>
            </a:endParaRPr>
          </a:p>
        </p:txBody>
      </p:sp>
      <p:pic>
        <p:nvPicPr>
          <p:cNvPr id="3074" name="Picture 2" descr="http://www.swartzendruber.com/g/pages/collections/pop_ups/praire_roundchair.jpg"/>
          <p:cNvPicPr>
            <a:picLocks noChangeAspect="1" noChangeArrowheads="1"/>
          </p:cNvPicPr>
          <p:nvPr/>
        </p:nvPicPr>
        <p:blipFill>
          <a:blip r:embed="rId3" cstate="print"/>
          <a:srcRect/>
          <a:stretch>
            <a:fillRect/>
          </a:stretch>
        </p:blipFill>
        <p:spPr bwMode="auto">
          <a:xfrm>
            <a:off x="2590800" y="3886200"/>
            <a:ext cx="1967490" cy="2809876"/>
          </a:xfrm>
          <a:prstGeom prst="rect">
            <a:avLst/>
          </a:prstGeom>
          <a:noFill/>
          <a:ln>
            <a:solidFill>
              <a:schemeClr val="tx1"/>
            </a:solidFill>
          </a:ln>
        </p:spPr>
      </p:pic>
      <p:pic>
        <p:nvPicPr>
          <p:cNvPr id="3080" name="Picture 8" descr="File:Frank Lloyd Wright LC-USZ62-36384.jpg">
            <a:hlinkClick r:id="rId4"/>
          </p:cNvPr>
          <p:cNvPicPr>
            <a:picLocks noChangeAspect="1" noChangeArrowheads="1"/>
          </p:cNvPicPr>
          <p:nvPr/>
        </p:nvPicPr>
        <p:blipFill>
          <a:blip r:embed="rId5" cstate="print"/>
          <a:srcRect/>
          <a:stretch>
            <a:fillRect/>
          </a:stretch>
        </p:blipFill>
        <p:spPr bwMode="auto">
          <a:xfrm>
            <a:off x="228600" y="3200400"/>
            <a:ext cx="1571625" cy="2579188"/>
          </a:xfrm>
          <a:prstGeom prst="rect">
            <a:avLst/>
          </a:prstGeom>
          <a:noFill/>
          <a:ln>
            <a:solidFill>
              <a:schemeClr val="tx1"/>
            </a:solidFill>
          </a:ln>
        </p:spPr>
      </p:pic>
      <p:pic>
        <p:nvPicPr>
          <p:cNvPr id="3082" name="Picture 10" descr="Frank Lloyd Wright desk"/>
          <p:cNvPicPr>
            <a:picLocks noChangeAspect="1" noChangeArrowheads="1"/>
          </p:cNvPicPr>
          <p:nvPr/>
        </p:nvPicPr>
        <p:blipFill>
          <a:blip r:embed="rId6" cstate="print"/>
          <a:srcRect/>
          <a:stretch>
            <a:fillRect/>
          </a:stretch>
        </p:blipFill>
        <p:spPr bwMode="auto">
          <a:xfrm>
            <a:off x="4836967" y="3962400"/>
            <a:ext cx="4135582" cy="2743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Frank Lloyd Wright</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Part of the Art &amp; Crafts Period</a:t>
            </a:r>
          </a:p>
          <a:p>
            <a:r>
              <a:rPr lang="en-US" sz="2800" b="1" dirty="0" smtClean="0">
                <a:solidFill>
                  <a:schemeClr val="bg2">
                    <a:lumMod val="25000"/>
                  </a:schemeClr>
                </a:solidFill>
              </a:rPr>
              <a:t>The Prairie Style is noted for straight lines, flared leg bottoms, relieved of unnecessary ornamentation, derived from nature</a:t>
            </a:r>
          </a:p>
          <a:p>
            <a:endParaRPr lang="en-US" sz="2000" b="1" dirty="0" smtClean="0">
              <a:solidFill>
                <a:schemeClr val="bg2">
                  <a:lumMod val="25000"/>
                </a:schemeClr>
              </a:solidFill>
            </a:endParaRPr>
          </a:p>
        </p:txBody>
      </p:sp>
      <p:pic>
        <p:nvPicPr>
          <p:cNvPr id="44034" name="Picture 2" descr="http://images.homeportfolio.com/1717/280215/400.jpg"/>
          <p:cNvPicPr>
            <a:picLocks noChangeAspect="1" noChangeArrowheads="1"/>
          </p:cNvPicPr>
          <p:nvPr/>
        </p:nvPicPr>
        <p:blipFill>
          <a:blip r:embed="rId3" cstate="print"/>
          <a:srcRect t="14000" b="24000"/>
          <a:stretch>
            <a:fillRect/>
          </a:stretch>
        </p:blipFill>
        <p:spPr bwMode="auto">
          <a:xfrm>
            <a:off x="211394" y="4038600"/>
            <a:ext cx="4513006" cy="2798064"/>
          </a:xfrm>
          <a:prstGeom prst="rect">
            <a:avLst/>
          </a:prstGeom>
          <a:noFill/>
          <a:ln>
            <a:solidFill>
              <a:schemeClr val="tx1"/>
            </a:solidFill>
          </a:ln>
        </p:spPr>
      </p:pic>
      <p:pic>
        <p:nvPicPr>
          <p:cNvPr id="44036" name="Picture 4" descr="http://www.metmuseum.org/toah/images/hb/hb_1972.60.8a,b.jpg"/>
          <p:cNvPicPr>
            <a:picLocks noChangeAspect="1" noChangeArrowheads="1"/>
          </p:cNvPicPr>
          <p:nvPr/>
        </p:nvPicPr>
        <p:blipFill>
          <a:blip r:embed="rId4" cstate="print"/>
          <a:srcRect/>
          <a:stretch>
            <a:fillRect/>
          </a:stretch>
        </p:blipFill>
        <p:spPr bwMode="auto">
          <a:xfrm>
            <a:off x="5334000" y="3865098"/>
            <a:ext cx="3524250" cy="299290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Sam Maloof</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Famous furniture designer (1916 – 2009)</a:t>
            </a:r>
          </a:p>
          <a:p>
            <a:pPr lvl="1"/>
            <a:r>
              <a:rPr lang="en-US" sz="2400" b="1" dirty="0" smtClean="0">
                <a:solidFill>
                  <a:schemeClr val="bg2">
                    <a:lumMod val="25000"/>
                  </a:schemeClr>
                </a:solidFill>
              </a:rPr>
              <a:t>Major part of the American Studio Furniture Movement</a:t>
            </a:r>
          </a:p>
          <a:p>
            <a:r>
              <a:rPr lang="en-US" sz="2800" b="1" dirty="0" smtClean="0">
                <a:solidFill>
                  <a:schemeClr val="bg2">
                    <a:lumMod val="25000"/>
                  </a:schemeClr>
                </a:solidFill>
              </a:rPr>
              <a:t>Noted for “clean sculpted lines born of practical consideration”,  “innovative sculptured armrests” </a:t>
            </a:r>
          </a:p>
          <a:p>
            <a:r>
              <a:rPr lang="en-US" sz="2800" b="1" dirty="0" smtClean="0">
                <a:solidFill>
                  <a:schemeClr val="bg2">
                    <a:lumMod val="25000"/>
                  </a:schemeClr>
                </a:solidFill>
              </a:rPr>
              <a:t>Maloof  freely shaped each piece</a:t>
            </a:r>
          </a:p>
          <a:p>
            <a:pPr>
              <a:buNone/>
            </a:pPr>
            <a:endParaRPr lang="en-US" sz="2800" b="1" dirty="0" smtClean="0">
              <a:solidFill>
                <a:schemeClr val="bg2">
                  <a:lumMod val="25000"/>
                </a:schemeClr>
              </a:solidFill>
            </a:endParaRPr>
          </a:p>
          <a:p>
            <a:endParaRPr lang="en-US" sz="2000" b="1" dirty="0" smtClean="0">
              <a:solidFill>
                <a:schemeClr val="bg2">
                  <a:lumMod val="25000"/>
                </a:schemeClr>
              </a:solidFill>
            </a:endParaRPr>
          </a:p>
        </p:txBody>
      </p:sp>
      <p:pic>
        <p:nvPicPr>
          <p:cNvPr id="46082" name="Picture 2" descr="http://www.sam-maloof.com/images/MaloofRocker-0813.jpg"/>
          <p:cNvPicPr>
            <a:picLocks noChangeAspect="1" noChangeArrowheads="1"/>
          </p:cNvPicPr>
          <p:nvPr/>
        </p:nvPicPr>
        <p:blipFill>
          <a:blip r:embed="rId3" cstate="print"/>
          <a:srcRect/>
          <a:stretch>
            <a:fillRect/>
          </a:stretch>
        </p:blipFill>
        <p:spPr bwMode="auto">
          <a:xfrm>
            <a:off x="228600" y="3962400"/>
            <a:ext cx="2819400" cy="2819400"/>
          </a:xfrm>
          <a:prstGeom prst="rect">
            <a:avLst/>
          </a:prstGeom>
          <a:noFill/>
          <a:ln>
            <a:solidFill>
              <a:schemeClr val="tx1"/>
            </a:solidFill>
          </a:ln>
        </p:spPr>
      </p:pic>
      <p:pic>
        <p:nvPicPr>
          <p:cNvPr id="46084" name="Picture 4" descr="http://www.sam-maloof.com/images/MaloofRocker-759a.jpg"/>
          <p:cNvPicPr>
            <a:picLocks noChangeAspect="1" noChangeArrowheads="1"/>
          </p:cNvPicPr>
          <p:nvPr/>
        </p:nvPicPr>
        <p:blipFill>
          <a:blip r:embed="rId4" cstate="print"/>
          <a:srcRect l="7952" r="2982" b="4000"/>
          <a:stretch>
            <a:fillRect/>
          </a:stretch>
        </p:blipFill>
        <p:spPr bwMode="auto">
          <a:xfrm>
            <a:off x="3962400" y="4114800"/>
            <a:ext cx="4658360" cy="24955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Sam Maloof</a:t>
            </a:r>
            <a:endParaRPr lang="en-US" dirty="0"/>
          </a:p>
        </p:txBody>
      </p:sp>
      <p:pic>
        <p:nvPicPr>
          <p:cNvPr id="48130" name="Picture 2" descr="Sam Maloof in Shop"/>
          <p:cNvPicPr>
            <a:picLocks noChangeAspect="1" noChangeArrowheads="1"/>
          </p:cNvPicPr>
          <p:nvPr/>
        </p:nvPicPr>
        <p:blipFill>
          <a:blip r:embed="rId3" cstate="print"/>
          <a:srcRect/>
          <a:stretch>
            <a:fillRect/>
          </a:stretch>
        </p:blipFill>
        <p:spPr bwMode="auto">
          <a:xfrm>
            <a:off x="381000" y="1295400"/>
            <a:ext cx="8302793" cy="2895600"/>
          </a:xfrm>
          <a:prstGeom prst="rect">
            <a:avLst/>
          </a:prstGeom>
          <a:noFill/>
          <a:ln>
            <a:solidFill>
              <a:schemeClr val="tx1"/>
            </a:solidFill>
          </a:ln>
        </p:spPr>
      </p:pic>
      <p:pic>
        <p:nvPicPr>
          <p:cNvPr id="48132" name="Picture 4" descr="http://www.sam-maloof.com/images/MaloofDesk-0951.jpg"/>
          <p:cNvPicPr>
            <a:picLocks noChangeAspect="1" noChangeArrowheads="1"/>
          </p:cNvPicPr>
          <p:nvPr/>
        </p:nvPicPr>
        <p:blipFill>
          <a:blip r:embed="rId4" cstate="print"/>
          <a:srcRect/>
          <a:stretch>
            <a:fillRect/>
          </a:stretch>
        </p:blipFill>
        <p:spPr bwMode="auto">
          <a:xfrm>
            <a:off x="514350" y="4400550"/>
            <a:ext cx="2381250" cy="2381250"/>
          </a:xfrm>
          <a:prstGeom prst="rect">
            <a:avLst/>
          </a:prstGeom>
          <a:noFill/>
          <a:ln>
            <a:solidFill>
              <a:schemeClr val="tx1"/>
            </a:solidFill>
          </a:ln>
        </p:spPr>
      </p:pic>
      <p:pic>
        <p:nvPicPr>
          <p:cNvPr id="48134" name="Picture 6" descr="http://www.sam-maloof.com/images/MaloofTable-0906.jpg"/>
          <p:cNvPicPr>
            <a:picLocks noChangeAspect="1" noChangeArrowheads="1"/>
          </p:cNvPicPr>
          <p:nvPr/>
        </p:nvPicPr>
        <p:blipFill>
          <a:blip r:embed="rId5" cstate="print"/>
          <a:srcRect/>
          <a:stretch>
            <a:fillRect/>
          </a:stretch>
        </p:blipFill>
        <p:spPr bwMode="auto">
          <a:xfrm>
            <a:off x="3333750" y="4400550"/>
            <a:ext cx="2381250" cy="2381250"/>
          </a:xfrm>
          <a:prstGeom prst="rect">
            <a:avLst/>
          </a:prstGeom>
          <a:noFill/>
          <a:ln>
            <a:solidFill>
              <a:schemeClr val="tx1"/>
            </a:solidFill>
          </a:ln>
        </p:spPr>
      </p:pic>
      <p:pic>
        <p:nvPicPr>
          <p:cNvPr id="48136" name="Picture 8" descr="http://www.sam-maloof.com/images/MaloofCradle.jpg"/>
          <p:cNvPicPr>
            <a:picLocks noChangeAspect="1" noChangeArrowheads="1"/>
          </p:cNvPicPr>
          <p:nvPr/>
        </p:nvPicPr>
        <p:blipFill>
          <a:blip r:embed="rId6" cstate="print"/>
          <a:srcRect/>
          <a:stretch>
            <a:fillRect/>
          </a:stretch>
        </p:blipFill>
        <p:spPr bwMode="auto">
          <a:xfrm>
            <a:off x="6153150" y="4400550"/>
            <a:ext cx="2381250" cy="23812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George Nakashima</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Famous furniture designer (1905 – 1990)</a:t>
            </a:r>
          </a:p>
          <a:p>
            <a:pPr lvl="1"/>
            <a:r>
              <a:rPr lang="en-US" sz="2400" b="1" dirty="0" smtClean="0">
                <a:solidFill>
                  <a:schemeClr val="bg2">
                    <a:lumMod val="25000"/>
                  </a:schemeClr>
                </a:solidFill>
              </a:rPr>
              <a:t>Major part of the American Studio Furniture Movement</a:t>
            </a:r>
          </a:p>
          <a:p>
            <a:r>
              <a:rPr lang="en-US" sz="2800" b="1" dirty="0" smtClean="0">
                <a:solidFill>
                  <a:schemeClr val="bg2">
                    <a:lumMod val="25000"/>
                  </a:schemeClr>
                </a:solidFill>
              </a:rPr>
              <a:t>Noted for using solid wood rather than veneer</a:t>
            </a:r>
          </a:p>
          <a:p>
            <a:pPr lvl="1"/>
            <a:r>
              <a:rPr lang="en-US" sz="2400" b="1" dirty="0" smtClean="0">
                <a:solidFill>
                  <a:schemeClr val="bg2">
                    <a:lumMod val="25000"/>
                  </a:schemeClr>
                </a:solidFill>
              </a:rPr>
              <a:t>His work has been coined “organic” and some pieces called “slab furniture”</a:t>
            </a:r>
          </a:p>
          <a:p>
            <a:pPr lvl="1"/>
            <a:r>
              <a:rPr lang="en-US" sz="2400" b="1" dirty="0" smtClean="0">
                <a:solidFill>
                  <a:schemeClr val="bg2">
                    <a:lumMod val="25000"/>
                  </a:schemeClr>
                </a:solidFill>
              </a:rPr>
              <a:t>Emphasized the natural configuration of the wood by incorporating unusual burls and free edges</a:t>
            </a:r>
          </a:p>
          <a:p>
            <a:endParaRPr lang="en-US" sz="2000" b="1" dirty="0" smtClean="0">
              <a:solidFill>
                <a:schemeClr val="bg2">
                  <a:lumMod val="25000"/>
                </a:schemeClr>
              </a:solidFill>
            </a:endParaRPr>
          </a:p>
        </p:txBody>
      </p:sp>
      <p:pic>
        <p:nvPicPr>
          <p:cNvPr id="2054" name="Picture 6" descr="http://www.designboom.com/portrait/nakashima/1.jpg"/>
          <p:cNvPicPr>
            <a:picLocks noChangeAspect="1" noChangeArrowheads="1"/>
          </p:cNvPicPr>
          <p:nvPr/>
        </p:nvPicPr>
        <p:blipFill>
          <a:blip r:embed="rId3" cstate="print"/>
          <a:srcRect/>
          <a:stretch>
            <a:fillRect/>
          </a:stretch>
        </p:blipFill>
        <p:spPr bwMode="auto">
          <a:xfrm>
            <a:off x="1227541" y="4714875"/>
            <a:ext cx="2049059" cy="1914525"/>
          </a:xfrm>
          <a:prstGeom prst="rect">
            <a:avLst/>
          </a:prstGeom>
          <a:noFill/>
          <a:ln>
            <a:solidFill>
              <a:schemeClr val="tx1"/>
            </a:solidFill>
          </a:ln>
        </p:spPr>
      </p:pic>
      <p:pic>
        <p:nvPicPr>
          <p:cNvPr id="2058" name="Picture 10" descr="http://www.chubbcollectors.com/vacnews/images/article_images/222_1.gif"/>
          <p:cNvPicPr>
            <a:picLocks noChangeAspect="1" noChangeArrowheads="1"/>
          </p:cNvPicPr>
          <p:nvPr/>
        </p:nvPicPr>
        <p:blipFill>
          <a:blip r:embed="rId4" cstate="print"/>
          <a:srcRect/>
          <a:stretch>
            <a:fillRect/>
          </a:stretch>
        </p:blipFill>
        <p:spPr bwMode="auto">
          <a:xfrm>
            <a:off x="4724400" y="4495800"/>
            <a:ext cx="3048000" cy="2286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George Nakashima</a:t>
            </a:r>
            <a:endParaRPr lang="en-US" dirty="0"/>
          </a:p>
        </p:txBody>
      </p:sp>
      <p:pic>
        <p:nvPicPr>
          <p:cNvPr id="52228" name="Picture 4" descr="http://1.bp.blogspot.com/-w7cgMweaS9k/T3IFDO4jw8I/AAAAAAAAFdw/qs28g3aJPm8/s1600/m-bench-brcdesignscom.jpg"/>
          <p:cNvPicPr>
            <a:picLocks noChangeAspect="1" noChangeArrowheads="1"/>
          </p:cNvPicPr>
          <p:nvPr/>
        </p:nvPicPr>
        <p:blipFill>
          <a:blip r:embed="rId3" cstate="print"/>
          <a:srcRect t="6666" b="6667"/>
          <a:stretch>
            <a:fillRect/>
          </a:stretch>
        </p:blipFill>
        <p:spPr bwMode="auto">
          <a:xfrm>
            <a:off x="228600" y="3810000"/>
            <a:ext cx="4572000" cy="2971800"/>
          </a:xfrm>
          <a:prstGeom prst="rect">
            <a:avLst/>
          </a:prstGeom>
          <a:noFill/>
          <a:ln>
            <a:solidFill>
              <a:schemeClr val="tx1"/>
            </a:solidFill>
          </a:ln>
        </p:spPr>
      </p:pic>
      <p:pic>
        <p:nvPicPr>
          <p:cNvPr id="52230" name="Picture 6" descr="http://upload.wikimedia.org/wikipedia/commons/thumb/2/2c/Conoid_Chair_by_George_Nakashima,_1988.jpg/220px-Conoid_Chair_by_George_Nakashima,_1988.jpg"/>
          <p:cNvPicPr>
            <a:picLocks noChangeAspect="1" noChangeArrowheads="1"/>
          </p:cNvPicPr>
          <p:nvPr/>
        </p:nvPicPr>
        <p:blipFill>
          <a:blip r:embed="rId4" cstate="print"/>
          <a:srcRect/>
          <a:stretch>
            <a:fillRect/>
          </a:stretch>
        </p:blipFill>
        <p:spPr bwMode="auto">
          <a:xfrm>
            <a:off x="6019800" y="1219200"/>
            <a:ext cx="2038285" cy="2714625"/>
          </a:xfrm>
          <a:prstGeom prst="rect">
            <a:avLst/>
          </a:prstGeom>
          <a:noFill/>
          <a:ln>
            <a:solidFill>
              <a:schemeClr val="tx1"/>
            </a:solidFill>
          </a:ln>
        </p:spPr>
      </p:pic>
      <p:pic>
        <p:nvPicPr>
          <p:cNvPr id="52232" name="Picture 8" descr="http://farm4.static.flickr.com/3219/2748567948_a058df38a0.jpg"/>
          <p:cNvPicPr>
            <a:picLocks noChangeAspect="1" noChangeArrowheads="1"/>
          </p:cNvPicPr>
          <p:nvPr/>
        </p:nvPicPr>
        <p:blipFill>
          <a:blip r:embed="rId5" cstate="print"/>
          <a:srcRect/>
          <a:stretch>
            <a:fillRect/>
          </a:stretch>
        </p:blipFill>
        <p:spPr bwMode="auto">
          <a:xfrm>
            <a:off x="5181600" y="4267200"/>
            <a:ext cx="3650299" cy="2438400"/>
          </a:xfrm>
          <a:prstGeom prst="rect">
            <a:avLst/>
          </a:prstGeom>
          <a:noFill/>
          <a:ln>
            <a:solidFill>
              <a:schemeClr val="tx1"/>
            </a:solidFill>
          </a:ln>
        </p:spPr>
      </p:pic>
      <p:pic>
        <p:nvPicPr>
          <p:cNvPr id="52234" name="Picture 10" descr="http://farm1.staticflickr.com/27/52793227_3a4308e2cc.jpg"/>
          <p:cNvPicPr>
            <a:picLocks noChangeAspect="1" noChangeArrowheads="1"/>
          </p:cNvPicPr>
          <p:nvPr/>
        </p:nvPicPr>
        <p:blipFill>
          <a:blip r:embed="rId6" cstate="print"/>
          <a:srcRect t="14525" r="533" b="7732"/>
          <a:stretch>
            <a:fillRect/>
          </a:stretch>
        </p:blipFill>
        <p:spPr bwMode="auto">
          <a:xfrm>
            <a:off x="1066800" y="1524000"/>
            <a:ext cx="3975100" cy="198222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Sources</a:t>
            </a:r>
            <a:endParaRPr lang="en-US" dirty="0"/>
          </a:p>
        </p:txBody>
      </p:sp>
      <p:sp>
        <p:nvSpPr>
          <p:cNvPr id="3" name="Content Placeholder 2"/>
          <p:cNvSpPr>
            <a:spLocks noGrp="1"/>
          </p:cNvSpPr>
          <p:nvPr>
            <p:ph idx="1"/>
          </p:nvPr>
        </p:nvSpPr>
        <p:spPr>
          <a:xfrm>
            <a:off x="304800" y="1447800"/>
            <a:ext cx="8534400" cy="5181600"/>
          </a:xfrm>
        </p:spPr>
        <p:txBody>
          <a:bodyPr>
            <a:normAutofit lnSpcReduction="10000"/>
          </a:bodyPr>
          <a:lstStyle/>
          <a:p>
            <a:r>
              <a:rPr lang="en-US" sz="1400" dirty="0" smtClean="0">
                <a:hlinkClick r:id="rId2"/>
              </a:rPr>
              <a:t>http://photos.gallenbergstudio.com/GalleryFilmstrip.aspx?gallery=1781685</a:t>
            </a:r>
            <a:endParaRPr lang="en-US" sz="1400" dirty="0" smtClean="0"/>
          </a:p>
          <a:p>
            <a:r>
              <a:rPr lang="en-US" sz="1400" dirty="0" smtClean="0">
                <a:hlinkClick r:id="rId3"/>
              </a:rPr>
              <a:t>http://www.pacifier.com/~wsmike/images/ball_and_claw_sidetable_thumbnail.jpg</a:t>
            </a:r>
            <a:endParaRPr lang="en-US" sz="1400" dirty="0" smtClean="0"/>
          </a:p>
          <a:p>
            <a:r>
              <a:rPr lang="en-US" sz="1400" dirty="0" smtClean="0">
                <a:hlinkClick r:id="rId4"/>
              </a:rPr>
              <a:t>http://www.theballandclaw.com/tea_table_goddard_foot.jpg</a:t>
            </a:r>
            <a:endParaRPr lang="en-US" sz="1400" dirty="0" smtClean="0"/>
          </a:p>
          <a:p>
            <a:r>
              <a:rPr lang="en-US" sz="1400" dirty="0" smtClean="0">
                <a:hlinkClick r:id="rId5"/>
              </a:rPr>
              <a:t>http://sutkus.com/images/federal_hall_table.jpg</a:t>
            </a:r>
            <a:endParaRPr lang="en-US" sz="1400" dirty="0" smtClean="0"/>
          </a:p>
          <a:p>
            <a:r>
              <a:rPr lang="en-US" sz="1400" dirty="0" smtClean="0">
                <a:hlinkClick r:id="rId6"/>
              </a:rPr>
              <a:t>http://www.buffaloah.com/f/fstyles/fed/tc.jpg</a:t>
            </a:r>
            <a:endParaRPr lang="en-US" sz="1400" dirty="0" smtClean="0"/>
          </a:p>
          <a:p>
            <a:r>
              <a:rPr lang="en-US" sz="1400" dirty="0" smtClean="0">
                <a:hlinkClick r:id="rId7"/>
              </a:rPr>
              <a:t>http://www.cowanauctions.com/itemImages/82267.jpg</a:t>
            </a:r>
            <a:endParaRPr lang="en-US" sz="1400" dirty="0" smtClean="0"/>
          </a:p>
          <a:p>
            <a:r>
              <a:rPr lang="en-US" sz="1400" dirty="0" smtClean="0">
                <a:hlinkClick r:id="rId8"/>
              </a:rPr>
              <a:t>http://www.shakerstyle.com/img/fanback/fanback-side.jpg</a:t>
            </a:r>
            <a:endParaRPr lang="en-US" sz="1400" dirty="0" smtClean="0"/>
          </a:p>
          <a:p>
            <a:r>
              <a:rPr lang="en-US" sz="1400" dirty="0" smtClean="0">
                <a:hlinkClick r:id="rId9"/>
              </a:rPr>
              <a:t>http://0.tqn.com/d/create/1/G/_/j/1/-/hepplewhite-chair.jpg</a:t>
            </a:r>
            <a:endParaRPr lang="en-US" sz="1400" dirty="0" smtClean="0"/>
          </a:p>
          <a:p>
            <a:r>
              <a:rPr lang="en-US" sz="1400" dirty="0" smtClean="0">
                <a:hlinkClick r:id="rId10"/>
              </a:rPr>
              <a:t>http://www.pachairmaker.com/images/home_chair.jpg</a:t>
            </a:r>
            <a:endParaRPr lang="en-US" sz="1400" dirty="0" smtClean="0"/>
          </a:p>
          <a:p>
            <a:r>
              <a:rPr lang="en-US" sz="1400" dirty="0" smtClean="0">
                <a:hlinkClick r:id="rId11"/>
              </a:rPr>
              <a:t>http://www.jamesdewandsons.com/images/chairs/1027-windsor-chair-front.jpg</a:t>
            </a:r>
            <a:endParaRPr lang="en-US" sz="1400" dirty="0" smtClean="0"/>
          </a:p>
          <a:p>
            <a:r>
              <a:rPr lang="en-US" sz="1400" dirty="0" smtClean="0">
                <a:hlinkClick r:id="rId12"/>
              </a:rPr>
              <a:t>http://luxury-idea.com/home-lux/wp-content/uploads/2011/07/dedalochair.jpg</a:t>
            </a:r>
            <a:endParaRPr lang="en-US" sz="1400" dirty="0" smtClean="0"/>
          </a:p>
          <a:p>
            <a:r>
              <a:rPr lang="en-US" sz="1400" dirty="0" smtClean="0">
                <a:hlinkClick r:id="rId13"/>
              </a:rPr>
              <a:t>http://designergirlee.files.wordpress.com/2011/03/european-baroque-interior-of-palazzo-dario-venice-italy.jpg</a:t>
            </a:r>
            <a:endParaRPr lang="en-US" sz="1400" dirty="0" smtClean="0"/>
          </a:p>
          <a:p>
            <a:r>
              <a:rPr lang="en-US" sz="1400" dirty="0" smtClean="0">
                <a:hlinkClick r:id="rId14"/>
              </a:rPr>
              <a:t>http://www.jbdesign.it/idesignpro/images/ArtNoveau/art.nouveau.desk.frt.jpg</a:t>
            </a:r>
            <a:endParaRPr lang="en-US" sz="1400" dirty="0" smtClean="0"/>
          </a:p>
          <a:p>
            <a:r>
              <a:rPr lang="en-US" sz="1400" dirty="0" smtClean="0">
                <a:hlinkClick r:id="rId15"/>
              </a:rPr>
              <a:t>http://www.artnouveaufurniture.com/images/MajorelleCabt.jpg</a:t>
            </a:r>
            <a:endParaRPr lang="en-US" sz="1400" dirty="0" smtClean="0"/>
          </a:p>
          <a:p>
            <a:r>
              <a:rPr lang="en-US" sz="1400" dirty="0" smtClean="0">
                <a:hlinkClick r:id="rId16"/>
              </a:rPr>
              <a:t>http://www.artnouveaufurniture.com/images/Bovy.jpg</a:t>
            </a:r>
            <a:endParaRPr lang="en-US" sz="1400" dirty="0" smtClean="0"/>
          </a:p>
          <a:p>
            <a:r>
              <a:rPr lang="en-US" sz="1400" dirty="0" smtClean="0">
                <a:hlinkClick r:id="rId17"/>
              </a:rPr>
              <a:t>http://www.antiques.com/vendor_item_images/ori_281_1399383336_1067121_5.jpg</a:t>
            </a:r>
            <a:endParaRPr lang="en-US" sz="1400" dirty="0" smtClean="0"/>
          </a:p>
          <a:p>
            <a:r>
              <a:rPr lang="en-US" sz="1400" dirty="0" smtClean="0">
                <a:hlinkClick r:id="rId18"/>
              </a:rPr>
              <a:t>http://www.thechairset.com/media/image/Set_8_balloon-1.jpg</a:t>
            </a:r>
            <a:endParaRPr lang="en-US" sz="1400" dirty="0" smtClean="0"/>
          </a:p>
          <a:p>
            <a:r>
              <a:rPr lang="en-US" sz="1400" dirty="0" smtClean="0">
                <a:hlinkClick r:id="rId2"/>
              </a:rPr>
              <a:t>http:/</a:t>
            </a:r>
            <a:r>
              <a:rPr lang="en-US" sz="1400" dirty="0" smtClean="0">
                <a:hlinkClick r:id="rId19"/>
              </a:rPr>
              <a:t>http://www.stickley.com/OurProducts_Details.cfm?id=1453&amp;Collection=Mission&amp;view=all&amp;view=complex&amp;finish</a:t>
            </a:r>
            <a:endParaRPr lang="en-US" sz="1400" dirty="0" smtClean="0"/>
          </a:p>
          <a:p>
            <a:r>
              <a:rPr lang="en-US" sz="1400" dirty="0" smtClean="0">
                <a:hlinkClick r:id="rId20"/>
              </a:rPr>
              <a:t>http://southwestspiritantiques.com/images/IG460-4.jpg</a:t>
            </a:r>
            <a:endParaRPr lang="en-US" sz="1400" dirty="0" smtClean="0"/>
          </a:p>
          <a:p>
            <a:r>
              <a:rPr lang="en-US" sz="1400" dirty="0" smtClean="0">
                <a:hlinkClick r:id="rId21"/>
              </a:rPr>
              <a:t>http://lh6.ggpht.com/_eImeuDtObGE/S-jXGk0fxgI/AAAAAAAAKCY/FBVgmm10qeg/s288/056-1200.jpg</a:t>
            </a:r>
            <a:endParaRPr lang="en-US" sz="1400" dirty="0" smtClean="0"/>
          </a:p>
          <a:p>
            <a:pPr>
              <a:buNone/>
            </a:pPr>
            <a:endParaRPr lang="en-US"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Sources</a:t>
            </a:r>
            <a:endParaRPr lang="en-US" dirty="0"/>
          </a:p>
        </p:txBody>
      </p:sp>
      <p:sp>
        <p:nvSpPr>
          <p:cNvPr id="3" name="Content Placeholder 2"/>
          <p:cNvSpPr>
            <a:spLocks noGrp="1"/>
          </p:cNvSpPr>
          <p:nvPr>
            <p:ph idx="1"/>
          </p:nvPr>
        </p:nvSpPr>
        <p:spPr>
          <a:xfrm>
            <a:off x="304800" y="1447800"/>
            <a:ext cx="8534400" cy="5181600"/>
          </a:xfrm>
        </p:spPr>
        <p:txBody>
          <a:bodyPr>
            <a:normAutofit/>
          </a:bodyPr>
          <a:lstStyle/>
          <a:p>
            <a:r>
              <a:rPr lang="en-US" sz="1400" dirty="0" smtClean="0">
                <a:hlinkClick r:id="rId2"/>
              </a:rPr>
              <a:t>http://www.stickleymuseum.org/craftsman-farms/gustav-stickley.html</a:t>
            </a:r>
            <a:endParaRPr lang="en-US" sz="1400" dirty="0" smtClean="0"/>
          </a:p>
          <a:p>
            <a:r>
              <a:rPr lang="en-US" sz="1400" dirty="0" smtClean="0">
                <a:hlinkClick r:id="rId3"/>
              </a:rPr>
              <a:t>http://ad009cdnb.archdaily.net/wp-content/uploads/2010/11/1290623587-vertikoff-2050629-03.jpg</a:t>
            </a:r>
            <a:endParaRPr lang="en-US" sz="1400" dirty="0" smtClean="0"/>
          </a:p>
          <a:p>
            <a:r>
              <a:rPr lang="en-US" sz="1400" dirty="0" smtClean="0">
                <a:hlinkClick r:id="rId4"/>
              </a:rPr>
              <a:t>http://www.gallenbergstudio.com/</a:t>
            </a:r>
            <a:endParaRPr lang="en-US" sz="1400" dirty="0" smtClean="0"/>
          </a:p>
          <a:p>
            <a:r>
              <a:rPr lang="en-US" sz="1400" dirty="0" smtClean="0">
                <a:hlinkClick r:id="rId5"/>
              </a:rPr>
              <a:t>http://www.restorations.net/mainstyl.htm</a:t>
            </a:r>
            <a:endParaRPr lang="en-US" sz="1400" dirty="0" smtClean="0"/>
          </a:p>
          <a:p>
            <a:r>
              <a:rPr lang="en-US" sz="1400" dirty="0" smtClean="0">
                <a:hlinkClick r:id="rId6"/>
              </a:rPr>
              <a:t>http://images.homeportfolio.com/1717/280215/400.jpg</a:t>
            </a:r>
            <a:endParaRPr lang="en-US" sz="1400" dirty="0" smtClean="0"/>
          </a:p>
          <a:p>
            <a:r>
              <a:rPr lang="en-US" sz="1400" dirty="0" smtClean="0">
                <a:hlinkClick r:id="rId7"/>
              </a:rPr>
              <a:t>http://www.metmuseum.org/toah/works-of-art/1972.60.8a,b</a:t>
            </a:r>
            <a:endParaRPr lang="en-US" sz="1400" dirty="0" smtClean="0"/>
          </a:p>
          <a:p>
            <a:r>
              <a:rPr lang="en-US" sz="1400" dirty="0" smtClean="0">
                <a:hlinkClick r:id="rId8"/>
              </a:rPr>
              <a:t>http://upload.wikimedia.org/wikipedia/commons/thumb/9/99/Frank_Lloyd_Wright_LC-USZ62-36384.jpg/220px-Frank_Lloyd_Wright_LC-USZ62-36384.jpg</a:t>
            </a:r>
            <a:endParaRPr lang="en-US" sz="1400" dirty="0" smtClean="0"/>
          </a:p>
          <a:p>
            <a:r>
              <a:rPr lang="en-US" sz="1400" dirty="0" smtClean="0">
                <a:hlinkClick r:id="rId9"/>
              </a:rPr>
              <a:t>http://www.horizon-custom-homes.com/Mission_Furniture.html</a:t>
            </a:r>
            <a:endParaRPr lang="en-US" sz="1400" dirty="0" smtClean="0"/>
          </a:p>
          <a:p>
            <a:r>
              <a:rPr lang="en-US" sz="1400" dirty="0" smtClean="0">
                <a:hlinkClick r:id="rId10"/>
              </a:rPr>
              <a:t>http://www.sam-maloof.com/legacy.htm</a:t>
            </a:r>
            <a:endParaRPr lang="en-US" sz="1400" dirty="0" smtClean="0"/>
          </a:p>
          <a:p>
            <a:r>
              <a:rPr lang="en-US" sz="1400" dirty="0" smtClean="0">
                <a:hlinkClick r:id="rId11"/>
              </a:rPr>
              <a:t>http://1.bp.blogspot.com/-w7cgMweaS9k/T3IFDO4jw8I/AAAAAAAAFdw/qs28g3aJPm8/s1600/m-bench-brcdesignscom.jpg</a:t>
            </a:r>
            <a:endParaRPr lang="en-US" sz="1400" dirty="0" smtClean="0"/>
          </a:p>
          <a:p>
            <a:r>
              <a:rPr lang="en-US" sz="1400" dirty="0" smtClean="0">
                <a:hlinkClick r:id="rId12"/>
              </a:rPr>
              <a:t>http://upload.wikimedia.org/wikipedia/commons/thumb/2/2c/Conoid_Chair_by_George_Nakashima,_1988.jpg/220px-Conoid_Chair_by_George_Nakashima,_1988.jpg</a:t>
            </a:r>
            <a:endParaRPr lang="en-US" sz="1400" dirty="0" smtClean="0"/>
          </a:p>
          <a:p>
            <a:r>
              <a:rPr lang="en-US" sz="1400" dirty="0" smtClean="0">
                <a:hlinkClick r:id="rId13"/>
              </a:rPr>
              <a:t>http://farm4.static.flickr.com/3219/2748567948_a058df38a0.jpg</a:t>
            </a:r>
            <a:endParaRPr lang="en-US" sz="1400" dirty="0" smtClean="0"/>
          </a:p>
          <a:p>
            <a:r>
              <a:rPr lang="en-US" sz="1400" dirty="0" smtClean="0">
                <a:hlinkClick r:id="rId14"/>
              </a:rPr>
              <a:t>http://farm1.staticflickr.com/27/52793227_3a4308e2cc.jpg</a:t>
            </a:r>
            <a:endParaRPr lang="en-US" sz="1400" dirty="0" smtClean="0"/>
          </a:p>
          <a:p>
            <a:r>
              <a:rPr lang="en-US" sz="1400" dirty="0" smtClean="0"/>
              <a:t>Bowman, L. G. 1990. American Arts &amp; Crafts: Virtue in Design. Los Angeles , CA: Bulfinch Press</a:t>
            </a:r>
          </a:p>
          <a:p>
            <a:r>
              <a:rPr lang="en-US" sz="1400" dirty="0" smtClean="0"/>
              <a:t>Cooke, E. S., Ward, G. W. R. , </a:t>
            </a:r>
            <a:r>
              <a:rPr lang="en-US" sz="1400" dirty="0" err="1" smtClean="0"/>
              <a:t>L’Ecuyer</a:t>
            </a:r>
            <a:r>
              <a:rPr lang="en-US" sz="1400" dirty="0" smtClean="0"/>
              <a:t>, K. H. 2003. The Maker’s Hand: American Studio Furniture, 1940 – 1990. Boston, MA: MFA Publications </a:t>
            </a:r>
          </a:p>
          <a:p>
            <a:endParaRPr 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Queen Anne</a:t>
            </a:r>
            <a:endParaRPr lang="en-US" dirty="0"/>
          </a:p>
        </p:txBody>
      </p:sp>
      <p:pic>
        <p:nvPicPr>
          <p:cNvPr id="15368" name="Picture 8" descr="http://www.indoorrecreation.net/sitebuildercontent/sitebuilderpictures/PresidentialTables/Charleston.gif"/>
          <p:cNvPicPr>
            <a:picLocks noChangeAspect="1" noChangeArrowheads="1"/>
          </p:cNvPicPr>
          <p:nvPr/>
        </p:nvPicPr>
        <p:blipFill>
          <a:blip r:embed="rId2" cstate="print"/>
          <a:srcRect/>
          <a:stretch>
            <a:fillRect/>
          </a:stretch>
        </p:blipFill>
        <p:spPr bwMode="auto">
          <a:xfrm>
            <a:off x="554987" y="2616750"/>
            <a:ext cx="8246113" cy="3784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Federal Style</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American’s reaction to Neo-classic English style during the late 18</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lvl="1"/>
            <a:r>
              <a:rPr lang="en-US" sz="2400" b="1" dirty="0" smtClean="0">
                <a:solidFill>
                  <a:schemeClr val="bg2">
                    <a:lumMod val="25000"/>
                  </a:schemeClr>
                </a:solidFill>
              </a:rPr>
              <a:t>Most noted for simple geometric shaped furniture</a:t>
            </a:r>
          </a:p>
          <a:p>
            <a:pPr lvl="2"/>
            <a:r>
              <a:rPr lang="en-US" sz="2000" b="1" dirty="0" smtClean="0">
                <a:solidFill>
                  <a:schemeClr val="bg2">
                    <a:lumMod val="25000"/>
                  </a:schemeClr>
                </a:solidFill>
              </a:rPr>
              <a:t>Light and delicate</a:t>
            </a:r>
          </a:p>
          <a:p>
            <a:pPr lvl="1"/>
            <a:r>
              <a:rPr lang="en-US" sz="2400" b="1" dirty="0" smtClean="0">
                <a:solidFill>
                  <a:schemeClr val="bg2">
                    <a:lumMod val="25000"/>
                  </a:schemeClr>
                </a:solidFill>
              </a:rPr>
              <a:t>Details include fine </a:t>
            </a:r>
            <a:r>
              <a:rPr lang="en-US" sz="2400" b="1" dirty="0" smtClean="0">
                <a:solidFill>
                  <a:schemeClr val="bg2">
                    <a:lumMod val="25000"/>
                  </a:schemeClr>
                </a:solidFill>
              </a:rPr>
              <a:t>inlays </a:t>
            </a:r>
            <a:r>
              <a:rPr lang="en-US" sz="2400" b="1" dirty="0" smtClean="0">
                <a:solidFill>
                  <a:schemeClr val="bg2">
                    <a:lumMod val="25000"/>
                  </a:schemeClr>
                </a:solidFill>
              </a:rPr>
              <a:t>and refined turnings</a:t>
            </a:r>
          </a:p>
        </p:txBody>
      </p:sp>
      <p:pic>
        <p:nvPicPr>
          <p:cNvPr id="17410" name="Picture 2" descr="http://sutkus.com/images/federal_hall_table.jpg"/>
          <p:cNvPicPr>
            <a:picLocks noChangeAspect="1" noChangeArrowheads="1"/>
          </p:cNvPicPr>
          <p:nvPr/>
        </p:nvPicPr>
        <p:blipFill>
          <a:blip r:embed="rId2" cstate="print"/>
          <a:srcRect/>
          <a:stretch>
            <a:fillRect/>
          </a:stretch>
        </p:blipFill>
        <p:spPr bwMode="auto">
          <a:xfrm>
            <a:off x="304800" y="3657600"/>
            <a:ext cx="3416300" cy="3040507"/>
          </a:xfrm>
          <a:prstGeom prst="rect">
            <a:avLst/>
          </a:prstGeom>
          <a:noFill/>
          <a:ln>
            <a:solidFill>
              <a:schemeClr val="tx1"/>
            </a:solidFill>
          </a:ln>
        </p:spPr>
      </p:pic>
      <p:pic>
        <p:nvPicPr>
          <p:cNvPr id="17412" name="Picture 4" descr="http://www.buffaloah.com/f/fstyles/fed/tc.jpg"/>
          <p:cNvPicPr>
            <a:picLocks noChangeAspect="1" noChangeArrowheads="1"/>
          </p:cNvPicPr>
          <p:nvPr/>
        </p:nvPicPr>
        <p:blipFill>
          <a:blip r:embed="rId3" cstate="print"/>
          <a:srcRect/>
          <a:stretch>
            <a:fillRect/>
          </a:stretch>
        </p:blipFill>
        <p:spPr bwMode="auto">
          <a:xfrm>
            <a:off x="4191000" y="3728356"/>
            <a:ext cx="4631268" cy="2977244"/>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Federal Style</a:t>
            </a:r>
            <a:endParaRPr lang="en-US" dirty="0"/>
          </a:p>
        </p:txBody>
      </p:sp>
      <p:pic>
        <p:nvPicPr>
          <p:cNvPr id="18434" name="Picture 2" descr="http://3.bp.blogspot.com/-hb9v-Vwrs_Y/TazqPit67vI/AAAAAAAAAHc/mdGyHkAVX1U/s1600/federaltable.jpg"/>
          <p:cNvPicPr>
            <a:picLocks noChangeAspect="1" noChangeArrowheads="1"/>
          </p:cNvPicPr>
          <p:nvPr/>
        </p:nvPicPr>
        <p:blipFill>
          <a:blip r:embed="rId2" cstate="print"/>
          <a:srcRect/>
          <a:stretch>
            <a:fillRect/>
          </a:stretch>
        </p:blipFill>
        <p:spPr bwMode="auto">
          <a:xfrm>
            <a:off x="762000" y="2895600"/>
            <a:ext cx="3076067" cy="2886075"/>
          </a:xfrm>
          <a:prstGeom prst="rect">
            <a:avLst/>
          </a:prstGeom>
          <a:noFill/>
          <a:ln>
            <a:solidFill>
              <a:schemeClr val="tx1"/>
            </a:solidFill>
          </a:ln>
        </p:spPr>
      </p:pic>
      <p:pic>
        <p:nvPicPr>
          <p:cNvPr id="18436" name="Picture 4" descr="http://www.cowanauctions.com/itemImages/82267.jpg"/>
          <p:cNvPicPr>
            <a:picLocks noChangeAspect="1" noChangeArrowheads="1"/>
          </p:cNvPicPr>
          <p:nvPr/>
        </p:nvPicPr>
        <p:blipFill>
          <a:blip r:embed="rId3" cstate="print"/>
          <a:srcRect l="14667" t="11067" r="18667" b="1976"/>
          <a:stretch>
            <a:fillRect/>
          </a:stretch>
        </p:blipFill>
        <p:spPr bwMode="auto">
          <a:xfrm>
            <a:off x="4572000" y="1981200"/>
            <a:ext cx="3810000" cy="4191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Shaker</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Produced by the religious group “Shakers” during the early 19</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lvl="1"/>
            <a:r>
              <a:rPr lang="en-US" sz="2400" b="1" dirty="0" smtClean="0">
                <a:solidFill>
                  <a:schemeClr val="bg2">
                    <a:lumMod val="25000"/>
                  </a:schemeClr>
                </a:solidFill>
              </a:rPr>
              <a:t>Simple, practical, and functional designs</a:t>
            </a:r>
          </a:p>
          <a:p>
            <a:pPr lvl="2"/>
            <a:r>
              <a:rPr lang="en-US" sz="2000" b="1" dirty="0">
                <a:solidFill>
                  <a:schemeClr val="bg2">
                    <a:lumMod val="25000"/>
                  </a:schemeClr>
                </a:solidFill>
              </a:rPr>
              <a:t>P</a:t>
            </a:r>
            <a:r>
              <a:rPr lang="en-US" sz="2000" b="1" dirty="0" smtClean="0">
                <a:solidFill>
                  <a:schemeClr val="bg2">
                    <a:lumMod val="25000"/>
                  </a:schemeClr>
                </a:solidFill>
              </a:rPr>
              <a:t>lain </a:t>
            </a:r>
            <a:r>
              <a:rPr lang="en-US" sz="2000" b="1" dirty="0">
                <a:solidFill>
                  <a:schemeClr val="bg2">
                    <a:lumMod val="25000"/>
                  </a:schemeClr>
                </a:solidFill>
              </a:rPr>
              <a:t>turnings of a classic, straight back, Shaker chair </a:t>
            </a:r>
            <a:r>
              <a:rPr lang="en-US" sz="2000" b="1" dirty="0" smtClean="0">
                <a:solidFill>
                  <a:schemeClr val="bg2">
                    <a:lumMod val="25000"/>
                  </a:schemeClr>
                </a:solidFill>
              </a:rPr>
              <a:t>is indicative </a:t>
            </a:r>
            <a:r>
              <a:rPr lang="en-US" sz="2000" b="1" dirty="0">
                <a:solidFill>
                  <a:schemeClr val="bg2">
                    <a:lumMod val="25000"/>
                  </a:schemeClr>
                </a:solidFill>
              </a:rPr>
              <a:t>of the design’s commitment to simplicity and function</a:t>
            </a:r>
            <a:endParaRPr lang="en-US" sz="2000" b="1" dirty="0" smtClean="0">
              <a:solidFill>
                <a:schemeClr val="bg2">
                  <a:lumMod val="25000"/>
                </a:schemeClr>
              </a:solidFill>
            </a:endParaRPr>
          </a:p>
        </p:txBody>
      </p:sp>
      <p:pic>
        <p:nvPicPr>
          <p:cNvPr id="19460" name="Picture 4" descr="http://www.shakerstyle.com/img/fanback/fanback-side.jpg"/>
          <p:cNvPicPr>
            <a:picLocks noChangeAspect="1" noChangeArrowheads="1"/>
          </p:cNvPicPr>
          <p:nvPr/>
        </p:nvPicPr>
        <p:blipFill>
          <a:blip r:embed="rId2" cstate="print"/>
          <a:srcRect/>
          <a:stretch>
            <a:fillRect/>
          </a:stretch>
        </p:blipFill>
        <p:spPr bwMode="auto">
          <a:xfrm>
            <a:off x="647700" y="3595370"/>
            <a:ext cx="2476500" cy="3186430"/>
          </a:xfrm>
          <a:prstGeom prst="rect">
            <a:avLst/>
          </a:prstGeom>
          <a:noFill/>
          <a:ln>
            <a:solidFill>
              <a:schemeClr val="tx1"/>
            </a:solidFill>
          </a:ln>
        </p:spPr>
      </p:pic>
      <p:pic>
        <p:nvPicPr>
          <p:cNvPr id="19462" name="Picture 6" descr="http://i-cdn.apartmenttherapy.com/uimages/chicago/12-12-07shaker1.jpg"/>
          <p:cNvPicPr>
            <a:picLocks noChangeAspect="1" noChangeArrowheads="1"/>
          </p:cNvPicPr>
          <p:nvPr/>
        </p:nvPicPr>
        <p:blipFill>
          <a:blip r:embed="rId3" cstate="print"/>
          <a:srcRect/>
          <a:stretch>
            <a:fillRect/>
          </a:stretch>
        </p:blipFill>
        <p:spPr bwMode="auto">
          <a:xfrm>
            <a:off x="4233543" y="3733800"/>
            <a:ext cx="4072257" cy="2895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Sheraton </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Designed by Thomas Sheraton, late 18</a:t>
            </a:r>
            <a:r>
              <a:rPr lang="en-US" sz="2800" b="1" baseline="30000" dirty="0" smtClean="0">
                <a:solidFill>
                  <a:schemeClr val="bg2">
                    <a:lumMod val="25000"/>
                  </a:schemeClr>
                </a:solidFill>
              </a:rPr>
              <a:t>th</a:t>
            </a:r>
            <a:r>
              <a:rPr lang="en-US" sz="2800" b="1" dirty="0" smtClean="0">
                <a:solidFill>
                  <a:schemeClr val="bg2">
                    <a:lumMod val="25000"/>
                  </a:schemeClr>
                </a:solidFill>
              </a:rPr>
              <a:t> to early 19</a:t>
            </a:r>
            <a:r>
              <a:rPr lang="en-US" sz="2800" b="1" baseline="30000" dirty="0" smtClean="0">
                <a:solidFill>
                  <a:schemeClr val="bg2">
                    <a:lumMod val="25000"/>
                  </a:schemeClr>
                </a:solidFill>
              </a:rPr>
              <a:t>th</a:t>
            </a:r>
            <a:r>
              <a:rPr lang="en-US" sz="2800" b="1" dirty="0" smtClean="0">
                <a:solidFill>
                  <a:schemeClr val="bg2">
                    <a:lumMod val="25000"/>
                  </a:schemeClr>
                </a:solidFill>
              </a:rPr>
              <a:t> centuries</a:t>
            </a:r>
          </a:p>
          <a:p>
            <a:pPr lvl="1"/>
            <a:r>
              <a:rPr lang="en-US" sz="2400" b="1" dirty="0" smtClean="0">
                <a:solidFill>
                  <a:schemeClr val="bg2">
                    <a:lumMod val="25000"/>
                  </a:schemeClr>
                </a:solidFill>
              </a:rPr>
              <a:t>Neo-classical English style</a:t>
            </a:r>
          </a:p>
          <a:p>
            <a:pPr lvl="1"/>
            <a:r>
              <a:rPr lang="en-US" sz="2400" b="1" dirty="0" smtClean="0">
                <a:solidFill>
                  <a:schemeClr val="bg2">
                    <a:lumMod val="25000"/>
                  </a:schemeClr>
                </a:solidFill>
              </a:rPr>
              <a:t>Features round tapered legs, fluting common</a:t>
            </a:r>
          </a:p>
          <a:p>
            <a:pPr lvl="2"/>
            <a:r>
              <a:rPr lang="en-US" sz="2000" b="1" dirty="0" smtClean="0">
                <a:solidFill>
                  <a:schemeClr val="bg2">
                    <a:lumMod val="25000"/>
                  </a:schemeClr>
                </a:solidFill>
              </a:rPr>
              <a:t>Noted for contrasting veneer inlays </a:t>
            </a:r>
          </a:p>
          <a:p>
            <a:pPr lvl="1"/>
            <a:r>
              <a:rPr lang="en-US" sz="2400" b="1" dirty="0" smtClean="0">
                <a:solidFill>
                  <a:schemeClr val="bg2">
                    <a:lumMod val="25000"/>
                  </a:schemeClr>
                </a:solidFill>
              </a:rPr>
              <a:t>Satinwood, Mahogany, Tulipwood </a:t>
            </a:r>
          </a:p>
          <a:p>
            <a:pPr lvl="2"/>
            <a:r>
              <a:rPr lang="en-US" sz="2000" b="1" dirty="0" smtClean="0">
                <a:solidFill>
                  <a:schemeClr val="bg2">
                    <a:lumMod val="25000"/>
                  </a:schemeClr>
                </a:solidFill>
              </a:rPr>
              <a:t>Sycamore &amp; Rosewood for inlaid decorations</a:t>
            </a:r>
          </a:p>
          <a:p>
            <a:pPr lvl="2">
              <a:buNone/>
            </a:pPr>
            <a:r>
              <a:rPr lang="en-US" sz="2000" b="1" dirty="0" smtClean="0">
                <a:solidFill>
                  <a:schemeClr val="bg2">
                    <a:lumMod val="25000"/>
                  </a:schemeClr>
                </a:solidFill>
              </a:rPr>
              <a:t> </a:t>
            </a:r>
          </a:p>
          <a:p>
            <a:pPr lvl="1"/>
            <a:endParaRPr lang="en-US" sz="1600" b="1" dirty="0" smtClean="0">
              <a:solidFill>
                <a:schemeClr val="bg2">
                  <a:lumMod val="25000"/>
                </a:schemeClr>
              </a:solidFill>
            </a:endParaRPr>
          </a:p>
        </p:txBody>
      </p:sp>
      <p:pic>
        <p:nvPicPr>
          <p:cNvPr id="20482" name="Picture 2" descr="http://www.museumfurniture.com/sheraton/7gamingtable1.jpg"/>
          <p:cNvPicPr>
            <a:picLocks noChangeAspect="1" noChangeArrowheads="1"/>
          </p:cNvPicPr>
          <p:nvPr/>
        </p:nvPicPr>
        <p:blipFill>
          <a:blip r:embed="rId2" cstate="print"/>
          <a:srcRect/>
          <a:stretch>
            <a:fillRect/>
          </a:stretch>
        </p:blipFill>
        <p:spPr bwMode="auto">
          <a:xfrm>
            <a:off x="457200" y="4444909"/>
            <a:ext cx="2362200" cy="2336891"/>
          </a:xfrm>
          <a:prstGeom prst="rect">
            <a:avLst/>
          </a:prstGeom>
          <a:noFill/>
          <a:ln>
            <a:solidFill>
              <a:schemeClr val="tx1"/>
            </a:solidFill>
          </a:ln>
        </p:spPr>
      </p:pic>
      <p:pic>
        <p:nvPicPr>
          <p:cNvPr id="20486" name="Picture 6" descr="http://www.museumfurniture.com/sheraton/7bed2.jpg"/>
          <p:cNvPicPr>
            <a:picLocks noChangeAspect="1" noChangeArrowheads="1"/>
          </p:cNvPicPr>
          <p:nvPr/>
        </p:nvPicPr>
        <p:blipFill>
          <a:blip r:embed="rId3" cstate="print"/>
          <a:srcRect/>
          <a:stretch>
            <a:fillRect/>
          </a:stretch>
        </p:blipFill>
        <p:spPr bwMode="auto">
          <a:xfrm>
            <a:off x="6609735" y="3733800"/>
            <a:ext cx="2458065" cy="304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Hepplewhite </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Designed by George Hepplewhite, 18</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marL="342900" lvl="1" indent="-342900">
              <a:buFont typeface="Arial" pitchFamily="34" charset="0"/>
              <a:buChar char="•"/>
            </a:pPr>
            <a:r>
              <a:rPr lang="en-US" b="1" dirty="0" smtClean="0">
                <a:solidFill>
                  <a:schemeClr val="bg2">
                    <a:lumMod val="25000"/>
                  </a:schemeClr>
                </a:solidFill>
              </a:rPr>
              <a:t>Neo-classical English style</a:t>
            </a:r>
          </a:p>
          <a:p>
            <a:pPr lvl="1"/>
            <a:r>
              <a:rPr lang="en-US" sz="2400" b="1" dirty="0" smtClean="0">
                <a:solidFill>
                  <a:schemeClr val="bg2">
                    <a:lumMod val="25000"/>
                  </a:schemeClr>
                </a:solidFill>
              </a:rPr>
              <a:t>Sometimes called “Federal Style” in the US</a:t>
            </a:r>
          </a:p>
          <a:p>
            <a:r>
              <a:rPr lang="en-US" sz="2400" b="1" dirty="0" smtClean="0">
                <a:solidFill>
                  <a:schemeClr val="bg2">
                    <a:lumMod val="25000"/>
                  </a:schemeClr>
                </a:solidFill>
              </a:rPr>
              <a:t>Hepplewhite chairs are smaller in size, with shield or heart shaped backs</a:t>
            </a:r>
            <a:r>
              <a:rPr lang="en-US" sz="2400" b="1" dirty="0">
                <a:solidFill>
                  <a:schemeClr val="bg2">
                    <a:lumMod val="25000"/>
                  </a:schemeClr>
                </a:solidFill>
              </a:rPr>
              <a:t>;</a:t>
            </a:r>
            <a:r>
              <a:rPr lang="en-US" sz="2400" b="1" dirty="0" smtClean="0">
                <a:solidFill>
                  <a:schemeClr val="bg2">
                    <a:lumMod val="25000"/>
                  </a:schemeClr>
                </a:solidFill>
              </a:rPr>
              <a:t> slender legs, often tapering to a spade foot</a:t>
            </a:r>
          </a:p>
          <a:p>
            <a:pPr lvl="1"/>
            <a:r>
              <a:rPr lang="en-US" sz="2400" b="1" dirty="0" smtClean="0">
                <a:solidFill>
                  <a:schemeClr val="bg2">
                    <a:lumMod val="25000"/>
                  </a:schemeClr>
                </a:solidFill>
              </a:rPr>
              <a:t>Painted or inlaid ornamentation   </a:t>
            </a:r>
          </a:p>
          <a:p>
            <a:pPr lvl="2">
              <a:buNone/>
            </a:pPr>
            <a:r>
              <a:rPr lang="en-US" sz="2000" b="1" dirty="0" smtClean="0">
                <a:solidFill>
                  <a:schemeClr val="bg2">
                    <a:lumMod val="25000"/>
                  </a:schemeClr>
                </a:solidFill>
              </a:rPr>
              <a:t> </a:t>
            </a:r>
          </a:p>
          <a:p>
            <a:pPr lvl="1"/>
            <a:endParaRPr lang="en-US" sz="1600" b="1" dirty="0" smtClean="0">
              <a:solidFill>
                <a:schemeClr val="bg2">
                  <a:lumMod val="25000"/>
                </a:schemeClr>
              </a:solidFill>
            </a:endParaRPr>
          </a:p>
        </p:txBody>
      </p:sp>
      <p:pic>
        <p:nvPicPr>
          <p:cNvPr id="21508" name="Picture 4" descr="http://0.tqn.com/d/create/1/G/_/j/1/-/hepplewhite-chair.jpg"/>
          <p:cNvPicPr>
            <a:picLocks noChangeAspect="1" noChangeArrowheads="1"/>
          </p:cNvPicPr>
          <p:nvPr/>
        </p:nvPicPr>
        <p:blipFill>
          <a:blip r:embed="rId2" cstate="print"/>
          <a:srcRect/>
          <a:stretch>
            <a:fillRect/>
          </a:stretch>
        </p:blipFill>
        <p:spPr bwMode="auto">
          <a:xfrm>
            <a:off x="152400" y="4343400"/>
            <a:ext cx="1524000" cy="2362200"/>
          </a:xfrm>
          <a:prstGeom prst="rect">
            <a:avLst/>
          </a:prstGeom>
          <a:noFill/>
          <a:ln>
            <a:solidFill>
              <a:schemeClr val="tx1"/>
            </a:solidFill>
          </a:ln>
        </p:spPr>
      </p:pic>
      <p:pic>
        <p:nvPicPr>
          <p:cNvPr id="21510" name="Picture 6" descr="http://www.antiquesandcollectables.com.au/Uploads/Images/dsc6095.jpg"/>
          <p:cNvPicPr>
            <a:picLocks noChangeAspect="1" noChangeArrowheads="1"/>
          </p:cNvPicPr>
          <p:nvPr/>
        </p:nvPicPr>
        <p:blipFill>
          <a:blip r:embed="rId3" cstate="print"/>
          <a:srcRect l="4188" r="16230" b="1570"/>
          <a:stretch>
            <a:fillRect/>
          </a:stretch>
        </p:blipFill>
        <p:spPr bwMode="auto">
          <a:xfrm>
            <a:off x="6553200" y="3733800"/>
            <a:ext cx="2438400" cy="3015916"/>
          </a:xfrm>
          <a:prstGeom prst="rect">
            <a:avLst/>
          </a:prstGeom>
          <a:noFill/>
          <a:ln>
            <a:solidFill>
              <a:schemeClr val="tx1"/>
            </a:solidFill>
          </a:ln>
        </p:spPr>
      </p:pic>
      <p:pic>
        <p:nvPicPr>
          <p:cNvPr id="21512" name="Picture 8" descr="http://coylesauction.com/images/Year2006/011006/inlaid%20card%20table%20and%20pr%20chairs.jpg"/>
          <p:cNvPicPr>
            <a:picLocks noChangeAspect="1" noChangeArrowheads="1"/>
          </p:cNvPicPr>
          <p:nvPr/>
        </p:nvPicPr>
        <p:blipFill>
          <a:blip r:embed="rId4" cstate="print"/>
          <a:srcRect/>
          <a:stretch>
            <a:fillRect/>
          </a:stretch>
        </p:blipFill>
        <p:spPr bwMode="auto">
          <a:xfrm>
            <a:off x="2057400" y="4191000"/>
            <a:ext cx="4264025" cy="263623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US" b="1" dirty="0" smtClean="0">
                <a:solidFill>
                  <a:schemeClr val="tx2">
                    <a:lumMod val="75000"/>
                  </a:schemeClr>
                </a:solidFill>
              </a:rPr>
              <a:t>Windsor</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sz="2800" b="1" dirty="0" smtClean="0">
                <a:solidFill>
                  <a:schemeClr val="bg2">
                    <a:lumMod val="25000"/>
                  </a:schemeClr>
                </a:solidFill>
              </a:rPr>
              <a:t>Refers to a chair style of the 18</a:t>
            </a:r>
            <a:r>
              <a:rPr lang="en-US" sz="2800" b="1" baseline="30000" dirty="0" smtClean="0">
                <a:solidFill>
                  <a:schemeClr val="bg2">
                    <a:lumMod val="25000"/>
                  </a:schemeClr>
                </a:solidFill>
              </a:rPr>
              <a:t>th</a:t>
            </a:r>
            <a:r>
              <a:rPr lang="en-US" sz="2800" b="1" dirty="0" smtClean="0">
                <a:solidFill>
                  <a:schemeClr val="bg2">
                    <a:lumMod val="25000"/>
                  </a:schemeClr>
                </a:solidFill>
              </a:rPr>
              <a:t> century</a:t>
            </a:r>
          </a:p>
          <a:p>
            <a:pPr marL="342900" lvl="1" indent="-342900">
              <a:buFont typeface="Arial" pitchFamily="34" charset="0"/>
              <a:buChar char="•"/>
            </a:pPr>
            <a:r>
              <a:rPr lang="en-US" b="1" dirty="0" smtClean="0">
                <a:solidFill>
                  <a:schemeClr val="bg2">
                    <a:lumMod val="25000"/>
                  </a:schemeClr>
                </a:solidFill>
              </a:rPr>
              <a:t>Saddle-shaped seats and spindle backs are common</a:t>
            </a:r>
          </a:p>
          <a:p>
            <a:pPr lvl="2">
              <a:buNone/>
            </a:pPr>
            <a:r>
              <a:rPr lang="en-US" sz="2000" b="1" dirty="0" smtClean="0">
                <a:solidFill>
                  <a:schemeClr val="bg2">
                    <a:lumMod val="25000"/>
                  </a:schemeClr>
                </a:solidFill>
              </a:rPr>
              <a:t> </a:t>
            </a:r>
          </a:p>
          <a:p>
            <a:pPr lvl="1"/>
            <a:endParaRPr lang="en-US" sz="1600" b="1" dirty="0" smtClean="0">
              <a:solidFill>
                <a:schemeClr val="bg2">
                  <a:lumMod val="25000"/>
                </a:schemeClr>
              </a:solidFill>
            </a:endParaRPr>
          </a:p>
        </p:txBody>
      </p:sp>
      <p:pic>
        <p:nvPicPr>
          <p:cNvPr id="1026" name="Picture 2" descr="http://www.jamesdewandsons.com/images/chairs/1027-windsor-chair-front.jpg"/>
          <p:cNvPicPr>
            <a:picLocks noChangeAspect="1" noChangeArrowheads="1"/>
          </p:cNvPicPr>
          <p:nvPr/>
        </p:nvPicPr>
        <p:blipFill>
          <a:blip r:embed="rId2" cstate="print"/>
          <a:srcRect/>
          <a:stretch>
            <a:fillRect/>
          </a:stretch>
        </p:blipFill>
        <p:spPr bwMode="auto">
          <a:xfrm>
            <a:off x="6539992" y="3279628"/>
            <a:ext cx="2299208" cy="3425972"/>
          </a:xfrm>
          <a:prstGeom prst="rect">
            <a:avLst/>
          </a:prstGeom>
          <a:noFill/>
          <a:ln>
            <a:solidFill>
              <a:schemeClr val="tx1"/>
            </a:solidFill>
          </a:ln>
        </p:spPr>
      </p:pic>
      <p:pic>
        <p:nvPicPr>
          <p:cNvPr id="1028" name="Picture 4" descr="http://www.pachairmaker.com/images/home_chair.jpg"/>
          <p:cNvPicPr>
            <a:picLocks noChangeAspect="1" noChangeArrowheads="1"/>
          </p:cNvPicPr>
          <p:nvPr/>
        </p:nvPicPr>
        <p:blipFill>
          <a:blip r:embed="rId3" cstate="print"/>
          <a:srcRect/>
          <a:stretch>
            <a:fillRect/>
          </a:stretch>
        </p:blipFill>
        <p:spPr bwMode="auto">
          <a:xfrm>
            <a:off x="1066800" y="3352800"/>
            <a:ext cx="1943100" cy="3250276"/>
          </a:xfrm>
          <a:prstGeom prst="rect">
            <a:avLst/>
          </a:prstGeom>
          <a:noFill/>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1066</Words>
  <Application>Microsoft Office PowerPoint</Application>
  <PresentationFormat>On-screen Show (4:3)</PresentationFormat>
  <Paragraphs>157</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 Sampling of Furniture Periods/Styles That Influence Furniture Design</vt:lpstr>
      <vt:lpstr>Queen Anne</vt:lpstr>
      <vt:lpstr>Queen Anne</vt:lpstr>
      <vt:lpstr>Federal Style</vt:lpstr>
      <vt:lpstr>Federal Style</vt:lpstr>
      <vt:lpstr>Shaker</vt:lpstr>
      <vt:lpstr>Sheraton </vt:lpstr>
      <vt:lpstr>Hepplewhite </vt:lpstr>
      <vt:lpstr>Windsor</vt:lpstr>
      <vt:lpstr>Baroque</vt:lpstr>
      <vt:lpstr>Baroque</vt:lpstr>
      <vt:lpstr>Victorian </vt:lpstr>
      <vt:lpstr>Art Nouveau</vt:lpstr>
      <vt:lpstr>Art Nouveau</vt:lpstr>
      <vt:lpstr>Mission</vt:lpstr>
      <vt:lpstr>Mission</vt:lpstr>
      <vt:lpstr>Stickley / Craftsman / Mission</vt:lpstr>
      <vt:lpstr>Greene &amp; Greene</vt:lpstr>
      <vt:lpstr>Greene &amp; Greene</vt:lpstr>
      <vt:lpstr>Greene &amp; Greene</vt:lpstr>
      <vt:lpstr>Frank Lloyd Wright</vt:lpstr>
      <vt:lpstr>Frank Lloyd Wright</vt:lpstr>
      <vt:lpstr>Sam Maloof</vt:lpstr>
      <vt:lpstr>Sam Maloof</vt:lpstr>
      <vt:lpstr>George Nakashima</vt:lpstr>
      <vt:lpstr>George Nakashima</vt:lpstr>
      <vt:lpstr>Sources</vt:lpstr>
      <vt:lpstr>Sources</vt:lpstr>
    </vt:vector>
  </TitlesOfParts>
  <Company>Northcentral Technical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Furniture Periods/Styles That Influence Furniture Design</dc:title>
  <dc:creator>NTC</dc:creator>
  <cp:lastModifiedBy>NTC</cp:lastModifiedBy>
  <cp:revision>78</cp:revision>
  <dcterms:created xsi:type="dcterms:W3CDTF">2012-04-29T21:05:33Z</dcterms:created>
  <dcterms:modified xsi:type="dcterms:W3CDTF">2012-05-06T22:38:46Z</dcterms:modified>
</cp:coreProperties>
</file>